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fntdata" ContentType="application/x-fontdata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Masters/slideMaster1.xml" ContentType="application/vnd.openxmlformats-officedocument.presentationml.slideMaster+xml"/>
  <Override PartName="/ppt/notesSlides/notesSlide11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6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theme/theme2.xml" ContentType="application/vnd.openxmlformats-officedocument.theme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33"/>
  </p:notesMasterIdLst>
  <p:sldIdLst>
    <p:sldId id="256" r:id="rId2"/>
    <p:sldId id="258" r:id="rId3"/>
    <p:sldId id="288" r:id="rId4"/>
    <p:sldId id="308" r:id="rId5"/>
    <p:sldId id="289" r:id="rId6"/>
    <p:sldId id="290" r:id="rId7"/>
    <p:sldId id="291" r:id="rId8"/>
    <p:sldId id="292" r:id="rId9"/>
    <p:sldId id="304" r:id="rId10"/>
    <p:sldId id="307" r:id="rId11"/>
    <p:sldId id="294" r:id="rId12"/>
    <p:sldId id="295" r:id="rId13"/>
    <p:sldId id="296" r:id="rId14"/>
    <p:sldId id="297" r:id="rId15"/>
    <p:sldId id="299" r:id="rId16"/>
    <p:sldId id="300" r:id="rId17"/>
    <p:sldId id="301" r:id="rId18"/>
    <p:sldId id="302" r:id="rId19"/>
    <p:sldId id="303" r:id="rId20"/>
    <p:sldId id="310" r:id="rId21"/>
    <p:sldId id="311" r:id="rId22"/>
    <p:sldId id="312" r:id="rId23"/>
    <p:sldId id="313" r:id="rId24"/>
    <p:sldId id="316" r:id="rId25"/>
    <p:sldId id="314" r:id="rId26"/>
    <p:sldId id="315" r:id="rId27"/>
    <p:sldId id="317" r:id="rId28"/>
    <p:sldId id="318" r:id="rId29"/>
    <p:sldId id="319" r:id="rId30"/>
    <p:sldId id="298" r:id="rId31"/>
    <p:sldId id="309" r:id="rId32"/>
  </p:sldIdLst>
  <p:sldSz cx="9144000" cy="5143500" type="screen16x9"/>
  <p:notesSz cx="6858000" cy="9144000"/>
  <p:embeddedFontLst>
    <p:embeddedFont>
      <p:font typeface="Montserrat" panose="00000500000000000000" pitchFamily="2" charset="0"/>
      <p:regular r:id="rId34"/>
      <p:bold r:id="rId35"/>
      <p:italic r:id="rId36"/>
      <p:boldItalic r:id="rId37"/>
    </p:embeddedFont>
    <p:embeddedFont>
      <p:font typeface="Roboto" panose="02000000000000000000" pitchFamily="2" charset="0"/>
      <p:regular r:id="rId38"/>
      <p:bold r:id="rId39"/>
      <p:italic r:id="rId40"/>
      <p:boldItalic r:id="rId41"/>
    </p:embeddedFont>
    <p:embeddedFont>
      <p:font typeface="verdana" panose="020B0604030504040204" pitchFamily="34" charset="0"/>
      <p:regular r:id="rId42"/>
      <p:bold r:id="rId43"/>
      <p:italic r:id="rId44"/>
      <p:boldItalic r:id="rId45"/>
    </p:embeddedFont>
    <p:embeddedFont>
      <p:font typeface="verdana" panose="020B0604030504040204" pitchFamily="34" charset="0"/>
      <p:regular r:id="rId42"/>
      <p:bold r:id="rId43"/>
      <p:italic r:id="rId44"/>
      <p:boldItalic r:id="rId4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00"/>
    <a:srgbClr val="FF33CC"/>
    <a:srgbClr val="FF0066"/>
    <a:srgbClr val="0000FF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A88AAB8-05BE-4719-900D-DC6FD972DB07}">
  <a:tblStyle styleId="{3A88AAB8-05BE-4719-900D-DC6FD972DB0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730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viewProps" Target="viewProps.xml"/><Relationship Id="rId50" Type="http://schemas.openxmlformats.org/officeDocument/2006/relationships/customXml" Target="../customXml/item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1.fntdata"/><Relationship Id="rId52" Type="http://schemas.openxmlformats.org/officeDocument/2006/relationships/customXml" Target="../customXml/item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customXml" Target="../customXml/item2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73573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662897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341607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250503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828068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412737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808853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97087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644865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262163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25593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23481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83540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86145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834048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612905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84618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901321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chemeClr val="accen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 descr="aemelia_icons.png"/>
          <p:cNvPicPr preferRelativeResize="0"/>
          <p:nvPr/>
        </p:nvPicPr>
        <p:blipFill rotWithShape="1">
          <a:blip r:embed="rId2">
            <a:alphaModFix amt="40000"/>
          </a:blip>
          <a:srcRect t="30860" b="30860"/>
          <a:stretch/>
        </p:blipFill>
        <p:spPr>
          <a:xfrm>
            <a:off x="0" y="-2"/>
            <a:ext cx="9144000" cy="1968874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2786525" y="1968875"/>
            <a:ext cx="5859600" cy="276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 descr="aemelia_icons.png"/>
          <p:cNvPicPr preferRelativeResize="0"/>
          <p:nvPr/>
        </p:nvPicPr>
        <p:blipFill rotWithShape="1">
          <a:blip r:embed="rId2">
            <a:alphaModFix amt="20000"/>
          </a:blip>
          <a:srcRect t="30860" b="30860"/>
          <a:stretch/>
        </p:blipFill>
        <p:spPr>
          <a:xfrm>
            <a:off x="0" y="-2"/>
            <a:ext cx="9144000" cy="1968874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>
            <a:spLocks noGrp="1"/>
          </p:cNvSpPr>
          <p:nvPr>
            <p:ph type="ctrTitle"/>
          </p:nvPr>
        </p:nvSpPr>
        <p:spPr>
          <a:xfrm>
            <a:off x="2970175" y="3107350"/>
            <a:ext cx="57927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2970175" y="3906852"/>
            <a:ext cx="5792700" cy="7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109075" y="146024"/>
            <a:ext cx="1807200" cy="125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chemeClr val="accent3"/>
                </a:solidFill>
              </a:defRPr>
            </a:lvl1pPr>
            <a:lvl2pPr lvl="1">
              <a:buNone/>
              <a:defRPr>
                <a:solidFill>
                  <a:schemeClr val="accent3"/>
                </a:solidFill>
              </a:defRPr>
            </a:lvl2pPr>
            <a:lvl3pPr lvl="2">
              <a:buNone/>
              <a:defRPr>
                <a:solidFill>
                  <a:schemeClr val="accent3"/>
                </a:solidFill>
              </a:defRPr>
            </a:lvl3pPr>
            <a:lvl4pPr lvl="3">
              <a:buNone/>
              <a:defRPr>
                <a:solidFill>
                  <a:schemeClr val="accent3"/>
                </a:solidFill>
              </a:defRPr>
            </a:lvl4pPr>
            <a:lvl5pPr lvl="4">
              <a:buNone/>
              <a:defRPr>
                <a:solidFill>
                  <a:schemeClr val="accent3"/>
                </a:solidFill>
              </a:defRPr>
            </a:lvl5pPr>
            <a:lvl6pPr lvl="5">
              <a:buNone/>
              <a:defRPr>
                <a:solidFill>
                  <a:schemeClr val="accent3"/>
                </a:solidFill>
              </a:defRPr>
            </a:lvl6pPr>
            <a:lvl7pPr lvl="6">
              <a:buNone/>
              <a:defRPr>
                <a:solidFill>
                  <a:schemeClr val="accent3"/>
                </a:solidFill>
              </a:defRPr>
            </a:lvl7pPr>
            <a:lvl8pPr lvl="7">
              <a:buNone/>
              <a:defRPr>
                <a:solidFill>
                  <a:schemeClr val="accent3"/>
                </a:solidFill>
              </a:defRPr>
            </a:lvl8pPr>
            <a:lvl9pPr lvl="8">
              <a:buNone/>
              <a:defRPr>
                <a:solidFill>
                  <a:schemeClr val="accent3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bg>
      <p:bgPr>
        <a:solidFill>
          <a:schemeClr val="accent1"/>
        </a:solid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6" descr="aemelia_icons.png"/>
          <p:cNvPicPr preferRelativeResize="0"/>
          <p:nvPr/>
        </p:nvPicPr>
        <p:blipFill rotWithShape="1">
          <a:blip r:embed="rId2">
            <a:alphaModFix amt="20000"/>
          </a:blip>
          <a:srcRect l="38542" r="38544"/>
          <a:stretch/>
        </p:blipFill>
        <p:spPr>
          <a:xfrm>
            <a:off x="0" y="0"/>
            <a:ext cx="20952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6"/>
          <p:cNvSpPr/>
          <p:nvPr/>
        </p:nvSpPr>
        <p:spPr>
          <a:xfrm flipH="1">
            <a:off x="2095200" y="0"/>
            <a:ext cx="7048800" cy="5143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203875" y="1626750"/>
            <a:ext cx="17124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body" idx="1"/>
          </p:nvPr>
        </p:nvSpPr>
        <p:spPr>
          <a:xfrm>
            <a:off x="2544225" y="297367"/>
            <a:ext cx="2981400" cy="466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▸"/>
              <a:defRPr sz="2400"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▹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body" idx="2"/>
          </p:nvPr>
        </p:nvSpPr>
        <p:spPr>
          <a:xfrm>
            <a:off x="5705276" y="297367"/>
            <a:ext cx="2981400" cy="466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▸"/>
              <a:defRPr sz="2400"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▹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sldNum" idx="12"/>
          </p:nvPr>
        </p:nvSpPr>
        <p:spPr>
          <a:xfrm>
            <a:off x="109075" y="146024"/>
            <a:ext cx="1807200" cy="125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_2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1"/>
          <p:cNvSpPr txBox="1">
            <a:spLocks noGrp="1"/>
          </p:cNvSpPr>
          <p:nvPr>
            <p:ph type="sldNum" idx="12"/>
          </p:nvPr>
        </p:nvSpPr>
        <p:spPr>
          <a:xfrm>
            <a:off x="109075" y="146024"/>
            <a:ext cx="1807200" cy="125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>
                <a:solidFill>
                  <a:schemeClr val="accent3"/>
                </a:solidFill>
              </a:defRPr>
            </a:lvl1pPr>
            <a:lvl2pPr lvl="1" rtl="0">
              <a:buNone/>
              <a:defRPr>
                <a:solidFill>
                  <a:schemeClr val="accent3"/>
                </a:solidFill>
              </a:defRPr>
            </a:lvl2pPr>
            <a:lvl3pPr lvl="2" rtl="0">
              <a:buNone/>
              <a:defRPr>
                <a:solidFill>
                  <a:schemeClr val="accent3"/>
                </a:solidFill>
              </a:defRPr>
            </a:lvl3pPr>
            <a:lvl4pPr lvl="3" rtl="0">
              <a:buNone/>
              <a:defRPr>
                <a:solidFill>
                  <a:schemeClr val="accent3"/>
                </a:solidFill>
              </a:defRPr>
            </a:lvl4pPr>
            <a:lvl5pPr lvl="4" rtl="0">
              <a:buNone/>
              <a:defRPr>
                <a:solidFill>
                  <a:schemeClr val="accent3"/>
                </a:solidFill>
              </a:defRPr>
            </a:lvl5pPr>
            <a:lvl6pPr lvl="5" rtl="0">
              <a:buNone/>
              <a:defRPr>
                <a:solidFill>
                  <a:schemeClr val="accent3"/>
                </a:solidFill>
              </a:defRPr>
            </a:lvl6pPr>
            <a:lvl7pPr lvl="6" rtl="0">
              <a:buNone/>
              <a:defRPr>
                <a:solidFill>
                  <a:schemeClr val="accent3"/>
                </a:solidFill>
              </a:defRPr>
            </a:lvl7pPr>
            <a:lvl8pPr lvl="7" rtl="0">
              <a:buNone/>
              <a:defRPr>
                <a:solidFill>
                  <a:schemeClr val="accent3"/>
                </a:solidFill>
              </a:defRPr>
            </a:lvl8pPr>
            <a:lvl9pPr lvl="8" rtl="0">
              <a:buNone/>
              <a:defRPr>
                <a:solidFill>
                  <a:schemeClr val="accent3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body" idx="1"/>
          </p:nvPr>
        </p:nvSpPr>
        <p:spPr>
          <a:xfrm>
            <a:off x="2874625" y="484600"/>
            <a:ext cx="5562000" cy="42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Roboto"/>
              <a:buChar char="▸"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Roboto"/>
              <a:buChar char="▹"/>
              <a:defRPr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Roboto"/>
              <a:buChar char="■"/>
              <a:defRPr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○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■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○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■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sldNum" idx="12"/>
          </p:nvPr>
        </p:nvSpPr>
        <p:spPr>
          <a:xfrm>
            <a:off x="109075" y="146024"/>
            <a:ext cx="1807200" cy="12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9600" b="1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buNone/>
              <a:defRPr sz="9600" b="1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buNone/>
              <a:defRPr sz="9600" b="1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buNone/>
              <a:defRPr sz="9600" b="1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buNone/>
              <a:defRPr sz="9600" b="1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buNone/>
              <a:defRPr sz="9600" b="1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buNone/>
              <a:defRPr sz="9600" b="1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buNone/>
              <a:defRPr sz="9600" b="1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buNone/>
              <a:defRPr sz="9600" b="1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title"/>
          </p:nvPr>
        </p:nvSpPr>
        <p:spPr>
          <a:xfrm>
            <a:off x="203875" y="1626750"/>
            <a:ext cx="17124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7" r:id="rId4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Manish_ratilal2002@yahoo.com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eksforgeeks.org/disadvantages-of-python/" TargetMode="External"/><Relationship Id="rId2" Type="http://schemas.openxmlformats.org/officeDocument/2006/relationships/hyperlink" Target="https://www.javatpoint.com/python-tutorial" TargetMode="Externa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avatpoint.com/classification-of-programming-languages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3"/>
          <p:cNvSpPr txBox="1">
            <a:spLocks noGrp="1"/>
          </p:cNvSpPr>
          <p:nvPr>
            <p:ph type="ctrTitle"/>
          </p:nvPr>
        </p:nvSpPr>
        <p:spPr>
          <a:xfrm>
            <a:off x="1115257" y="2397753"/>
            <a:ext cx="7498800" cy="88761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altLang="ko-KR" sz="4800" b="1" dirty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Introduction to Python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E9F6D8B-EC0C-460E-B14B-24D653A3C0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4627" y="3524206"/>
            <a:ext cx="1152128" cy="576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>
            <a:spLocks noGrp="1"/>
          </p:cNvSpPr>
          <p:nvPr>
            <p:ph type="subTitle" idx="1"/>
          </p:nvPr>
        </p:nvSpPr>
        <p:spPr>
          <a:xfrm>
            <a:off x="465292" y="2946568"/>
            <a:ext cx="8213415" cy="7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 algn="just">
              <a:buClr>
                <a:schemeClr val="dk1"/>
              </a:buClr>
              <a:buSzPts val="4800"/>
            </a:pPr>
            <a:r>
              <a:rPr lang="en" sz="2800" b="1" dirty="0">
                <a:solidFill>
                  <a:schemeClr val="dk1"/>
                </a:solidFill>
                <a:latin typeface="Montserrat"/>
                <a:sym typeface="Montserrat"/>
              </a:rPr>
              <a:t>Downloading, Installing and configuring Python on Windows</a:t>
            </a:r>
            <a:endParaRPr sz="2800" b="1" dirty="0">
              <a:solidFill>
                <a:schemeClr val="dk1"/>
              </a:solidFill>
              <a:latin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3202094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>
            <a:spLocks noGrp="1"/>
          </p:cNvSpPr>
          <p:nvPr>
            <p:ph type="title"/>
          </p:nvPr>
        </p:nvSpPr>
        <p:spPr>
          <a:xfrm>
            <a:off x="0" y="1837669"/>
            <a:ext cx="2411427" cy="4690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solidFill>
                  <a:srgbClr val="FF66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Download</a:t>
            </a:r>
            <a:endParaRPr sz="2200" dirty="0">
              <a:solidFill>
                <a:srgbClr val="FF660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774BEAE-46C3-49D7-83A2-6BA87B62CA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848" y="1042594"/>
            <a:ext cx="1152128" cy="576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283ABB1-88D9-4B1B-8A90-A24313D5E36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110" t="8495" r="44337" b="12370"/>
          <a:stretch/>
        </p:blipFill>
        <p:spPr>
          <a:xfrm>
            <a:off x="2158333" y="603345"/>
            <a:ext cx="6848101" cy="4170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719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>
            <a:spLocks noGrp="1"/>
          </p:cNvSpPr>
          <p:nvPr>
            <p:ph type="title"/>
          </p:nvPr>
        </p:nvSpPr>
        <p:spPr>
          <a:xfrm>
            <a:off x="0" y="1837669"/>
            <a:ext cx="2411427" cy="4690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solidFill>
                  <a:srgbClr val="FF66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Download</a:t>
            </a:r>
            <a:endParaRPr sz="2200" dirty="0">
              <a:solidFill>
                <a:srgbClr val="FF660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774BEAE-46C3-49D7-83A2-6BA87B62CA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848" y="1042594"/>
            <a:ext cx="1152128" cy="576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DEFF63B-54A4-4A45-AF82-853E255B086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310" t="8811" r="20531" b="27315"/>
          <a:stretch/>
        </p:blipFill>
        <p:spPr>
          <a:xfrm>
            <a:off x="2201034" y="413844"/>
            <a:ext cx="6781126" cy="3785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3855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>
            <a:spLocks noGrp="1"/>
          </p:cNvSpPr>
          <p:nvPr>
            <p:ph type="title"/>
          </p:nvPr>
        </p:nvSpPr>
        <p:spPr>
          <a:xfrm>
            <a:off x="0" y="1837669"/>
            <a:ext cx="2411427" cy="4690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solidFill>
                  <a:srgbClr val="FF66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Installation</a:t>
            </a:r>
            <a:endParaRPr sz="2200" dirty="0">
              <a:solidFill>
                <a:srgbClr val="FF660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774BEAE-46C3-49D7-83A2-6BA87B62CA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848" y="1042594"/>
            <a:ext cx="1152128" cy="576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BCE70B3-647E-478E-9B84-2260A643F7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8138" y="432923"/>
            <a:ext cx="6583303" cy="3969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6080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>
            <a:spLocks noGrp="1"/>
          </p:cNvSpPr>
          <p:nvPr>
            <p:ph type="title"/>
          </p:nvPr>
        </p:nvSpPr>
        <p:spPr>
          <a:xfrm>
            <a:off x="0" y="1837669"/>
            <a:ext cx="2411427" cy="4690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solidFill>
                  <a:srgbClr val="FF66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Installation</a:t>
            </a:r>
            <a:endParaRPr sz="2200" dirty="0">
              <a:solidFill>
                <a:srgbClr val="FF660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774BEAE-46C3-49D7-83A2-6BA87B62CA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848" y="1042594"/>
            <a:ext cx="1152128" cy="576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1714D1C-4D88-48CB-8D69-521D5B5D9D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1494" y="360095"/>
            <a:ext cx="6716389" cy="4422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2983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>
            <a:spLocks noGrp="1"/>
          </p:cNvSpPr>
          <p:nvPr>
            <p:ph type="title"/>
          </p:nvPr>
        </p:nvSpPr>
        <p:spPr>
          <a:xfrm>
            <a:off x="0" y="1837669"/>
            <a:ext cx="2411427" cy="4690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solidFill>
                  <a:srgbClr val="FF66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Installation</a:t>
            </a:r>
            <a:endParaRPr sz="2200" dirty="0">
              <a:solidFill>
                <a:srgbClr val="FF660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774BEAE-46C3-49D7-83A2-6BA87B62CA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848" y="1042594"/>
            <a:ext cx="1152128" cy="576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437CB1B-D45C-4ACE-8ED0-A9FCAECE1E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3142" y="484004"/>
            <a:ext cx="6555010" cy="4175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8954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>
            <a:spLocks noGrp="1"/>
          </p:cNvSpPr>
          <p:nvPr>
            <p:ph type="title"/>
          </p:nvPr>
        </p:nvSpPr>
        <p:spPr>
          <a:xfrm>
            <a:off x="0" y="1837669"/>
            <a:ext cx="2411427" cy="4690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solidFill>
                  <a:srgbClr val="FF66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Hello World </a:t>
            </a:r>
            <a:br>
              <a:rPr lang="en" sz="2200" dirty="0">
                <a:solidFill>
                  <a:srgbClr val="FF6600"/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en" sz="2200" dirty="0">
                <a:solidFill>
                  <a:srgbClr val="FF66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Program on </a:t>
            </a:r>
            <a:br>
              <a:rPr lang="en" sz="2200" dirty="0">
                <a:solidFill>
                  <a:srgbClr val="FF6600"/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en" sz="2200" dirty="0">
                <a:solidFill>
                  <a:srgbClr val="FF66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Shell</a:t>
            </a:r>
            <a:endParaRPr sz="2200" dirty="0">
              <a:solidFill>
                <a:srgbClr val="FF660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774BEAE-46C3-49D7-83A2-6BA87B62CA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848" y="1042594"/>
            <a:ext cx="1152128" cy="576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619296F-0562-4748-9A55-6511B9BF2C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8205" y="110834"/>
            <a:ext cx="6902508" cy="246900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47C3CA3-2D18-4BB0-9CD9-A3D06AF0E3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28205" y="2698792"/>
            <a:ext cx="6983429" cy="2269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6835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>
            <a:spLocks noGrp="1"/>
          </p:cNvSpPr>
          <p:nvPr>
            <p:ph type="title"/>
          </p:nvPr>
        </p:nvSpPr>
        <p:spPr>
          <a:xfrm>
            <a:off x="0" y="1837669"/>
            <a:ext cx="2411427" cy="4690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solidFill>
                  <a:srgbClr val="FF66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Hello World </a:t>
            </a:r>
            <a:br>
              <a:rPr lang="en" sz="2200" dirty="0">
                <a:solidFill>
                  <a:srgbClr val="FF6600"/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en" sz="2200" dirty="0">
                <a:solidFill>
                  <a:srgbClr val="FF66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Program on </a:t>
            </a:r>
            <a:br>
              <a:rPr lang="en" sz="2200" dirty="0">
                <a:solidFill>
                  <a:srgbClr val="FF6600"/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en" sz="2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Sublime Text</a:t>
            </a:r>
            <a:endParaRPr sz="2200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774BEAE-46C3-49D7-83A2-6BA87B62CA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848" y="1042594"/>
            <a:ext cx="1152128" cy="576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0795AE0-63BC-4470-9319-B20DC9310C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2351" y="2727016"/>
            <a:ext cx="6909839" cy="203110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521430F-45B2-4659-968E-6FA290201F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63830" y="260959"/>
            <a:ext cx="6766882" cy="1972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665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>
            <a:spLocks noGrp="1"/>
          </p:cNvSpPr>
          <p:nvPr>
            <p:ph type="title"/>
          </p:nvPr>
        </p:nvSpPr>
        <p:spPr>
          <a:xfrm>
            <a:off x="0" y="1837669"/>
            <a:ext cx="2411427" cy="4690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solidFill>
                  <a:srgbClr val="FF66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Hello World </a:t>
            </a:r>
            <a:br>
              <a:rPr lang="en" sz="2200" dirty="0">
                <a:solidFill>
                  <a:srgbClr val="FF6600"/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en" sz="2200" dirty="0">
                <a:solidFill>
                  <a:srgbClr val="FF66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Program on </a:t>
            </a:r>
            <a:br>
              <a:rPr lang="en" sz="2200" dirty="0">
                <a:solidFill>
                  <a:srgbClr val="FF6600"/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en" sz="2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PyCharm</a:t>
            </a:r>
            <a:endParaRPr sz="2200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774BEAE-46C3-49D7-83A2-6BA87B62CA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848" y="1042594"/>
            <a:ext cx="1152128" cy="576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4988C0D-8DAA-4849-B843-3EB1195C6F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1100" y="0"/>
            <a:ext cx="711289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4364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>
            <a:spLocks noGrp="1"/>
          </p:cNvSpPr>
          <p:nvPr>
            <p:ph type="title"/>
          </p:nvPr>
        </p:nvSpPr>
        <p:spPr>
          <a:xfrm>
            <a:off x="0" y="1837669"/>
            <a:ext cx="2411427" cy="4690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solidFill>
                  <a:srgbClr val="FF66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Hello World </a:t>
            </a:r>
            <a:br>
              <a:rPr lang="en" sz="2200" dirty="0">
                <a:solidFill>
                  <a:srgbClr val="FF6600"/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en" sz="2200" dirty="0">
                <a:solidFill>
                  <a:srgbClr val="FF66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Program on </a:t>
            </a:r>
            <a:br>
              <a:rPr lang="en" sz="2200" dirty="0">
                <a:solidFill>
                  <a:srgbClr val="FF6600"/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en" sz="22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Spyder</a:t>
            </a:r>
            <a:endParaRPr sz="2200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774BEAE-46C3-49D7-83A2-6BA87B62CA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848" y="1042594"/>
            <a:ext cx="1152128" cy="576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1A665E6-FB89-4070-942E-77C14E57269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17" t="-248" r="-578" b="20138"/>
          <a:stretch/>
        </p:blipFill>
        <p:spPr>
          <a:xfrm>
            <a:off x="2103930" y="0"/>
            <a:ext cx="704007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4131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>
            <a:spLocks noGrp="1"/>
          </p:cNvSpPr>
          <p:nvPr>
            <p:ph type="subTitle" idx="4294967295"/>
          </p:nvPr>
        </p:nvSpPr>
        <p:spPr>
          <a:xfrm>
            <a:off x="2796050" y="2232675"/>
            <a:ext cx="5571300" cy="255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 b="1" dirty="0"/>
              <a:t>Manishkumar R Solanki</a:t>
            </a:r>
          </a:p>
          <a:p>
            <a:pPr lvl="0" rtl="0">
              <a:spcBef>
                <a:spcPts val="0"/>
              </a:spcBef>
              <a:buNone/>
            </a:pPr>
            <a:r>
              <a:rPr lang="fr-FR" sz="2400" dirty="0"/>
              <a:t>Sr. Lecturer, Information Technology,</a:t>
            </a:r>
          </a:p>
          <a:p>
            <a:pPr lvl="0" rtl="0">
              <a:spcBef>
                <a:spcPts val="0"/>
              </a:spcBef>
              <a:buNone/>
            </a:pPr>
            <a:r>
              <a:rPr lang="fr-FR" sz="2400" dirty="0">
                <a:hlinkClick r:id="rId3"/>
              </a:rPr>
              <a:t>manish_ratilal2002@yahoo.com</a:t>
            </a:r>
            <a:endParaRPr lang="fr-FR" sz="2400" dirty="0"/>
          </a:p>
          <a:p>
            <a:pPr lvl="0">
              <a:spcBef>
                <a:spcPts val="0"/>
              </a:spcBef>
              <a:buNone/>
            </a:pPr>
            <a:r>
              <a:rPr lang="fr-FR" sz="2400" dirty="0"/>
              <a:t>SBMP</a:t>
            </a:r>
            <a:endParaRPr lang="en" sz="2400"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" sz="2400"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 b="1" dirty="0"/>
          </a:p>
        </p:txBody>
      </p:sp>
      <p:pic>
        <p:nvPicPr>
          <p:cNvPr id="77" name="Google Shape;77;p15" descr="photo-1434030216411-0b793f4b4173.jpg"/>
          <p:cNvPicPr preferRelativeResize="0"/>
          <p:nvPr/>
        </p:nvPicPr>
        <p:blipFill rotWithShape="1">
          <a:blip r:embed="rId4">
            <a:alphaModFix/>
          </a:blip>
          <a:srcRect l="28831" r="30600"/>
          <a:stretch/>
        </p:blipFill>
        <p:spPr>
          <a:xfrm>
            <a:off x="0" y="0"/>
            <a:ext cx="208662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7D0B11-9249-4110-BD03-28FC55F6FAA2}"/>
              </a:ext>
            </a:extLst>
          </p:cNvPr>
          <p:cNvSpPr txBox="1"/>
          <p:nvPr/>
        </p:nvSpPr>
        <p:spPr>
          <a:xfrm>
            <a:off x="1561764" y="185977"/>
            <a:ext cx="69267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2060"/>
                </a:solidFill>
              </a:rPr>
              <a:t>Is Python Compiled or Interpreted?</a:t>
            </a:r>
            <a:endParaRPr lang="en-IN" sz="2400" b="1" dirty="0">
              <a:solidFill>
                <a:srgbClr val="00206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30AABA-7D11-4BAA-B8AB-06B6B9BC57C9}"/>
              </a:ext>
            </a:extLst>
          </p:cNvPr>
          <p:cNvSpPr txBox="1"/>
          <p:nvPr/>
        </p:nvSpPr>
        <p:spPr>
          <a:xfrm>
            <a:off x="97104" y="701105"/>
            <a:ext cx="848854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sz="1600" dirty="0">
                <a:solidFill>
                  <a:srgbClr val="00B050"/>
                </a:solidFill>
              </a:rPr>
              <a:t>When we type Python command with .</a:t>
            </a:r>
            <a:r>
              <a:rPr lang="en-US" sz="1600" dirty="0" err="1">
                <a:solidFill>
                  <a:srgbClr val="00B050"/>
                </a:solidFill>
              </a:rPr>
              <a:t>py</a:t>
            </a:r>
            <a:r>
              <a:rPr lang="en-US" sz="1600" dirty="0">
                <a:solidFill>
                  <a:srgbClr val="00B050"/>
                </a:solidFill>
              </a:rPr>
              <a:t> file on Command Prompt. Basically Python is being compiled into bytecode and this byte code is internally interpreted by Python virtual machine. (Like JVM) 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sz="1600" dirty="0">
                <a:solidFill>
                  <a:srgbClr val="FF0000"/>
                </a:solidFill>
              </a:rPr>
              <a:t>The bytecode is generated temporarily so it is not explicitly created like .class file in Java.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sz="1600" dirty="0"/>
              <a:t>If we want to create bytecode then write the following command:</a:t>
            </a:r>
          </a:p>
          <a:p>
            <a:pPr algn="just"/>
            <a:r>
              <a:rPr lang="en-US" sz="1600" dirty="0"/>
              <a:t>	</a:t>
            </a:r>
            <a:endParaRPr lang="en-IN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644C92-B21E-4B96-AFF7-DB1BE8294A2B}"/>
              </a:ext>
            </a:extLst>
          </p:cNvPr>
          <p:cNvSpPr txBox="1"/>
          <p:nvPr/>
        </p:nvSpPr>
        <p:spPr>
          <a:xfrm>
            <a:off x="1387784" y="2154951"/>
            <a:ext cx="457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1" dirty="0">
                <a:solidFill>
                  <a:srgbClr val="FF0000"/>
                </a:solidFill>
              </a:rPr>
              <a:t>python -m </a:t>
            </a:r>
            <a:r>
              <a:rPr lang="en-IN" sz="1600" b="1" dirty="0" err="1">
                <a:solidFill>
                  <a:srgbClr val="FF0000"/>
                </a:solidFill>
              </a:rPr>
              <a:t>py_compile</a:t>
            </a:r>
            <a:r>
              <a:rPr lang="en-IN" sz="1600" b="1" dirty="0">
                <a:solidFill>
                  <a:srgbClr val="FF0000"/>
                </a:solidFill>
              </a:rPr>
              <a:t> hello.py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64ABEA-55B2-4210-9E4F-F099BBA54D86}"/>
              </a:ext>
            </a:extLst>
          </p:cNvPr>
          <p:cNvSpPr txBox="1"/>
          <p:nvPr/>
        </p:nvSpPr>
        <p:spPr>
          <a:xfrm>
            <a:off x="0" y="2813488"/>
            <a:ext cx="921682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sz="1600" dirty="0">
                <a:solidFill>
                  <a:srgbClr val="7030A0"/>
                </a:solidFill>
              </a:rPr>
              <a:t>It will create a directory named “__</a:t>
            </a:r>
            <a:r>
              <a:rPr lang="en-US" sz="1600" dirty="0" err="1">
                <a:solidFill>
                  <a:srgbClr val="7030A0"/>
                </a:solidFill>
              </a:rPr>
              <a:t>pycache</a:t>
            </a:r>
            <a:r>
              <a:rPr lang="en-US" sz="1600" dirty="0">
                <a:solidFill>
                  <a:srgbClr val="7030A0"/>
                </a:solidFill>
              </a:rPr>
              <a:t>__” and the bytecode with extension “.</a:t>
            </a:r>
            <a:r>
              <a:rPr lang="en-US" sz="1600" dirty="0" err="1">
                <a:solidFill>
                  <a:srgbClr val="7030A0"/>
                </a:solidFill>
              </a:rPr>
              <a:t>pyc</a:t>
            </a:r>
            <a:r>
              <a:rPr lang="en-US" sz="1600" dirty="0">
                <a:solidFill>
                  <a:srgbClr val="7030A0"/>
                </a:solidFill>
              </a:rPr>
              <a:t>” is generated in this directory.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sz="1600" dirty="0">
                <a:solidFill>
                  <a:srgbClr val="C00000"/>
                </a:solidFill>
              </a:rPr>
              <a:t>To execute the program, go inside bytecode directory and type “python hello.cpython-39.pyc” command.</a:t>
            </a:r>
            <a:endParaRPr lang="en-IN" sz="16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9852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7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8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0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2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3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4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7D0B11-9249-4110-BD03-28FC55F6FAA2}"/>
              </a:ext>
            </a:extLst>
          </p:cNvPr>
          <p:cNvSpPr txBox="1"/>
          <p:nvPr/>
        </p:nvSpPr>
        <p:spPr>
          <a:xfrm>
            <a:off x="1561764" y="185977"/>
            <a:ext cx="69267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2060"/>
                </a:solidFill>
              </a:rPr>
              <a:t>Is Python Compiled or Interpreted?</a:t>
            </a:r>
            <a:endParaRPr lang="en-IN" sz="2400" b="1" dirty="0">
              <a:solidFill>
                <a:srgbClr val="00206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2E6A65-857B-44CA-8656-9568BFE40A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67" t="4877" r="26903" b="72468"/>
          <a:stretch/>
        </p:blipFill>
        <p:spPr>
          <a:xfrm>
            <a:off x="97106" y="821270"/>
            <a:ext cx="4288778" cy="12704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9FDA6A9-2AC6-4720-B40B-D9A07B1636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99" t="19666" r="43363" b="52016"/>
          <a:stretch/>
        </p:blipFill>
        <p:spPr>
          <a:xfrm>
            <a:off x="428877" y="2654187"/>
            <a:ext cx="4361607" cy="187735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5CC834F-9FB2-4448-857D-412FD0BDD56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062" t="18565" r="44868" b="56735"/>
          <a:stretch/>
        </p:blipFill>
        <p:spPr>
          <a:xfrm>
            <a:off x="5025155" y="2733591"/>
            <a:ext cx="4029834" cy="198406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4E2CACC-9664-4532-817A-F865E4DDD88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90" t="3616" r="18053" b="66804"/>
          <a:stretch/>
        </p:blipFill>
        <p:spPr>
          <a:xfrm>
            <a:off x="4685286" y="881892"/>
            <a:ext cx="4361608" cy="1270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5377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04990C-F863-48C2-8030-42EF863F63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968875"/>
            <a:ext cx="9257290" cy="2766300"/>
          </a:xfrm>
        </p:spPr>
        <p:txBody>
          <a:bodyPr/>
          <a:lstStyle/>
          <a:p>
            <a:pPr algn="l"/>
            <a:r>
              <a:rPr lang="en-US" sz="1800" dirty="0">
                <a:solidFill>
                  <a:schemeClr val="bg1"/>
                </a:solidFill>
              </a:rPr>
              <a:t>#</a:t>
            </a:r>
            <a:r>
              <a:rPr lang="en-US" sz="1800" dirty="0">
                <a:solidFill>
                  <a:srgbClr val="FFFF00"/>
                </a:solidFill>
              </a:rPr>
              <a:t>Whenever a Python program is called, Python will check, if a compiled version with the .</a:t>
            </a:r>
            <a:r>
              <a:rPr lang="en-US" sz="1800" dirty="0" err="1">
                <a:solidFill>
                  <a:srgbClr val="FFFF00"/>
                </a:solidFill>
              </a:rPr>
              <a:t>pyc</a:t>
            </a:r>
            <a:r>
              <a:rPr lang="en-US" sz="1800" dirty="0">
                <a:solidFill>
                  <a:srgbClr val="FFFF00"/>
                </a:solidFill>
              </a:rPr>
              <a:t> suffix exists and has newer than the file with the .</a:t>
            </a:r>
            <a:r>
              <a:rPr lang="en-US" sz="1800" dirty="0" err="1">
                <a:solidFill>
                  <a:srgbClr val="FFFF00"/>
                </a:solidFill>
              </a:rPr>
              <a:t>py</a:t>
            </a:r>
            <a:r>
              <a:rPr lang="en-US" sz="1800" dirty="0">
                <a:solidFill>
                  <a:srgbClr val="FFFF00"/>
                </a:solidFill>
              </a:rPr>
              <a:t>. If such a file exists, Python will load the byte code.</a:t>
            </a:r>
            <a:br>
              <a:rPr lang="en-US" sz="1800" dirty="0">
                <a:solidFill>
                  <a:srgbClr val="FFFF00"/>
                </a:solidFill>
              </a:rPr>
            </a:br>
            <a:r>
              <a:rPr lang="en-US" sz="1800" dirty="0">
                <a:solidFill>
                  <a:srgbClr val="FFFF00"/>
                </a:solidFill>
              </a:rPr>
              <a:t> </a:t>
            </a:r>
            <a:br>
              <a:rPr lang="en-US" sz="1800" dirty="0">
                <a:solidFill>
                  <a:srgbClr val="FFFF00"/>
                </a:solidFill>
              </a:rPr>
            </a:br>
            <a:r>
              <a:rPr lang="en-US" sz="1800" dirty="0">
                <a:solidFill>
                  <a:schemeClr val="bg1"/>
                </a:solidFill>
              </a:rPr>
              <a:t>#</a:t>
            </a:r>
            <a:r>
              <a:rPr lang="en-US" sz="1800" dirty="0">
                <a:solidFill>
                  <a:srgbClr val="FF0066"/>
                </a:solidFill>
              </a:rPr>
              <a:t>If byte code is not present, Python will create the byte code before it starts the execution of the program. </a:t>
            </a:r>
            <a:br>
              <a:rPr lang="en-US" sz="1800" dirty="0">
                <a:solidFill>
                  <a:srgbClr val="FF0066"/>
                </a:solidFill>
              </a:rPr>
            </a:br>
            <a:br>
              <a:rPr lang="en-US" sz="1800" dirty="0"/>
            </a:br>
            <a:br>
              <a:rPr lang="en-US" sz="1800" dirty="0"/>
            </a:br>
            <a:r>
              <a:rPr lang="en-US" sz="1800" dirty="0">
                <a:solidFill>
                  <a:schemeClr val="bg1"/>
                </a:solidFill>
              </a:rPr>
              <a:t>#</a:t>
            </a:r>
            <a:r>
              <a:rPr lang="en-US" sz="1800" dirty="0">
                <a:solidFill>
                  <a:srgbClr val="FF6600"/>
                </a:solidFill>
              </a:rPr>
              <a:t>Execution of a Python program means execution of the byte code on the Python Virtual Machine (PVM).</a:t>
            </a:r>
            <a:endParaRPr lang="en-IN" sz="1800" dirty="0">
              <a:solidFill>
                <a:srgbClr val="FF6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226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7D0B11-9249-4110-BD03-28FC55F6FAA2}"/>
              </a:ext>
            </a:extLst>
          </p:cNvPr>
          <p:cNvSpPr txBox="1"/>
          <p:nvPr/>
        </p:nvSpPr>
        <p:spPr>
          <a:xfrm>
            <a:off x="1561764" y="185977"/>
            <a:ext cx="69267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2060"/>
                </a:solidFill>
              </a:rPr>
              <a:t>PIP</a:t>
            </a:r>
            <a:endParaRPr lang="en-IN" sz="2400" b="1" dirty="0">
              <a:solidFill>
                <a:srgbClr val="00206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30AABA-7D11-4BAA-B8AB-06B6B9BC57C9}"/>
              </a:ext>
            </a:extLst>
          </p:cNvPr>
          <p:cNvSpPr txBox="1"/>
          <p:nvPr/>
        </p:nvSpPr>
        <p:spPr>
          <a:xfrm>
            <a:off x="97104" y="701105"/>
            <a:ext cx="848854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rgbClr val="00B050"/>
                </a:solidFill>
              </a:rPr>
              <a:t>PIP is a package management system used to install and manage software packages written in Python. It stands for </a:t>
            </a:r>
            <a:r>
              <a:rPr lang="en-US" sz="2000" dirty="0">
                <a:solidFill>
                  <a:srgbClr val="7030A0"/>
                </a:solidFill>
              </a:rPr>
              <a:t>“preferred installer program” </a:t>
            </a:r>
            <a:r>
              <a:rPr lang="en-US" sz="2000" dirty="0">
                <a:solidFill>
                  <a:srgbClr val="00B050"/>
                </a:solidFill>
              </a:rPr>
              <a:t>or </a:t>
            </a:r>
            <a:r>
              <a:rPr lang="en-US" sz="2000" dirty="0">
                <a:solidFill>
                  <a:srgbClr val="7030A0"/>
                </a:solidFill>
              </a:rPr>
              <a:t>“Pip Installs Packages.”</a:t>
            </a:r>
          </a:p>
          <a:p>
            <a:pPr algn="just"/>
            <a:endParaRPr lang="en-US" sz="2000" dirty="0">
              <a:solidFill>
                <a:srgbClr val="7030A0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rgbClr val="FF0000"/>
                </a:solidFill>
              </a:rPr>
              <a:t>When we install pip, it is added to the system as a command line program which can be run from the command line. </a:t>
            </a:r>
          </a:p>
          <a:p>
            <a:pPr algn="just"/>
            <a:endParaRPr lang="en-US" sz="2000" dirty="0"/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rgbClr val="0000FF"/>
                </a:solidFill>
              </a:rPr>
              <a:t>We use pip to install and uninstall Python packages.</a:t>
            </a:r>
          </a:p>
          <a:p>
            <a:pPr algn="just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799754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7D0B11-9249-4110-BD03-28FC55F6FAA2}"/>
              </a:ext>
            </a:extLst>
          </p:cNvPr>
          <p:cNvSpPr txBox="1"/>
          <p:nvPr/>
        </p:nvSpPr>
        <p:spPr>
          <a:xfrm>
            <a:off x="1561764" y="185977"/>
            <a:ext cx="69267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2060"/>
                </a:solidFill>
              </a:rPr>
              <a:t>PIP</a:t>
            </a:r>
            <a:endParaRPr lang="en-IN" sz="2400" b="1" dirty="0">
              <a:solidFill>
                <a:srgbClr val="00206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30AABA-7D11-4BAA-B8AB-06B6B9BC57C9}"/>
              </a:ext>
            </a:extLst>
          </p:cNvPr>
          <p:cNvSpPr txBox="1"/>
          <p:nvPr/>
        </p:nvSpPr>
        <p:spPr>
          <a:xfrm>
            <a:off x="97104" y="701105"/>
            <a:ext cx="885268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sz="2000" b="1" dirty="0"/>
              <a:t>Installation of PIP :  </a:t>
            </a:r>
            <a:r>
              <a:rPr lang="en-US" sz="2000" dirty="0"/>
              <a:t>Check if PIP is Already Installed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rgbClr val="00B050"/>
                </a:solidFill>
              </a:rPr>
              <a:t>Before you install PIP on Windows, check if PIP is already installed.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rgbClr val="FFC000"/>
                </a:solidFill>
              </a:rPr>
              <a:t>Type in the following command at the command prompt: </a:t>
            </a:r>
            <a:r>
              <a:rPr lang="en-US" sz="2000" dirty="0">
                <a:solidFill>
                  <a:srgbClr val="FF0000"/>
                </a:solidFill>
              </a:rPr>
              <a:t>pip</a:t>
            </a:r>
            <a:r>
              <a:rPr lang="en-US" sz="2000" dirty="0"/>
              <a:t>  or </a:t>
            </a:r>
            <a:r>
              <a:rPr lang="en-US" sz="2000" dirty="0">
                <a:solidFill>
                  <a:srgbClr val="FF0000"/>
                </a:solidFill>
              </a:rPr>
              <a:t>pip help</a:t>
            </a:r>
          </a:p>
          <a:p>
            <a:pPr algn="just"/>
            <a:endParaRPr lang="en-US" sz="2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BD1BD9-5524-4B20-9A3A-794FF1C3C2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89" t="8968" r="8053" b="5762"/>
          <a:stretch/>
        </p:blipFill>
        <p:spPr>
          <a:xfrm>
            <a:off x="396509" y="2136297"/>
            <a:ext cx="8553282" cy="2821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466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7D0B11-9249-4110-BD03-28FC55F6FAA2}"/>
              </a:ext>
            </a:extLst>
          </p:cNvPr>
          <p:cNvSpPr txBox="1"/>
          <p:nvPr/>
        </p:nvSpPr>
        <p:spPr>
          <a:xfrm>
            <a:off x="1561764" y="185977"/>
            <a:ext cx="69267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2060"/>
                </a:solidFill>
              </a:rPr>
              <a:t>PIP</a:t>
            </a:r>
            <a:endParaRPr lang="en-IN" sz="2400" b="1" dirty="0">
              <a:solidFill>
                <a:srgbClr val="00206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30AABA-7D11-4BAA-B8AB-06B6B9BC57C9}"/>
              </a:ext>
            </a:extLst>
          </p:cNvPr>
          <p:cNvSpPr txBox="1"/>
          <p:nvPr/>
        </p:nvSpPr>
        <p:spPr>
          <a:xfrm>
            <a:off x="97104" y="701105"/>
            <a:ext cx="84885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sz="1600" dirty="0">
                <a:solidFill>
                  <a:srgbClr val="FF0000"/>
                </a:solidFill>
              </a:rPr>
              <a:t>Getting PIP version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81B2E7-B19D-4035-BD1F-4FAF41D572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24" t="18092" b="60826"/>
          <a:stretch/>
        </p:blipFill>
        <p:spPr>
          <a:xfrm>
            <a:off x="97105" y="1132885"/>
            <a:ext cx="8949791" cy="108433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E025274-61E4-4078-9821-2463CD4CCC62}"/>
              </a:ext>
            </a:extLst>
          </p:cNvPr>
          <p:cNvSpPr txBox="1"/>
          <p:nvPr/>
        </p:nvSpPr>
        <p:spPr>
          <a:xfrm>
            <a:off x="-82269" y="2402473"/>
            <a:ext cx="84885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sz="1600" dirty="0">
                <a:solidFill>
                  <a:srgbClr val="FF0000"/>
                </a:solidFill>
              </a:rPr>
              <a:t>Upgrading PIP version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AF27EE1-9351-4599-97A2-7E1F85E6040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13" t="22026" r="22389" b="28259"/>
          <a:stretch/>
        </p:blipFill>
        <p:spPr>
          <a:xfrm>
            <a:off x="194209" y="2786684"/>
            <a:ext cx="8755582" cy="2132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62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7D0B11-9249-4110-BD03-28FC55F6FAA2}"/>
              </a:ext>
            </a:extLst>
          </p:cNvPr>
          <p:cNvSpPr txBox="1"/>
          <p:nvPr/>
        </p:nvSpPr>
        <p:spPr>
          <a:xfrm>
            <a:off x="1561764" y="185977"/>
            <a:ext cx="69267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2060"/>
                </a:solidFill>
              </a:rPr>
              <a:t>PIP</a:t>
            </a:r>
            <a:endParaRPr lang="en-IN" sz="2400" b="1" dirty="0">
              <a:solidFill>
                <a:srgbClr val="00206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30AABA-7D11-4BAA-B8AB-06B6B9BC57C9}"/>
              </a:ext>
            </a:extLst>
          </p:cNvPr>
          <p:cNvSpPr txBox="1"/>
          <p:nvPr/>
        </p:nvSpPr>
        <p:spPr>
          <a:xfrm>
            <a:off x="97104" y="701105"/>
            <a:ext cx="84885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sz="1600" b="1" dirty="0">
                <a:solidFill>
                  <a:srgbClr val="FF0000"/>
                </a:solidFill>
              </a:rPr>
              <a:t>Downgrading PIP version:           </a:t>
            </a:r>
            <a:r>
              <a:rPr lang="en-IN" sz="1800" b="1" dirty="0">
                <a:solidFill>
                  <a:srgbClr val="00B050"/>
                </a:solidFill>
              </a:rPr>
              <a:t>python -m pip install pip==18.1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IN" sz="1600" b="1" dirty="0" err="1">
                <a:solidFill>
                  <a:srgbClr val="FF0000"/>
                </a:solidFill>
              </a:rPr>
              <a:t>Displayig</a:t>
            </a:r>
            <a:r>
              <a:rPr lang="en-IN" sz="1600" b="1" dirty="0">
                <a:solidFill>
                  <a:srgbClr val="FF0000"/>
                </a:solidFill>
              </a:rPr>
              <a:t> list of packages:</a:t>
            </a:r>
            <a:r>
              <a:rPr lang="en-IN" sz="1600" b="1" dirty="0">
                <a:solidFill>
                  <a:srgbClr val="00B050"/>
                </a:solidFill>
              </a:rPr>
              <a:t>           </a:t>
            </a:r>
            <a:r>
              <a:rPr lang="en-IN" sz="1800" b="1" dirty="0">
                <a:solidFill>
                  <a:srgbClr val="7030A0"/>
                </a:solidFill>
              </a:rPr>
              <a:t>pip list </a:t>
            </a:r>
            <a:r>
              <a:rPr lang="en-US" sz="1600" dirty="0">
                <a:solidFill>
                  <a:srgbClr val="FF0000"/>
                </a:solidFill>
              </a:rPr>
              <a:t>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2731921-B73C-4FC9-A9F5-CAD94CF4ED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94" t="13631" r="45890" b="37070"/>
          <a:stretch/>
        </p:blipFill>
        <p:spPr>
          <a:xfrm>
            <a:off x="461246" y="1616342"/>
            <a:ext cx="7800722" cy="2356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094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21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683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49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49" tmFilter="0, 0; 0.125,0.2665; 0.25,0.4; 0.375,0.465; 0.5,0.5;  0.625,0.535; 0.75,0.6; 0.875,0.7335; 1,1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24" tmFilter="0, 0; 0.125,0.2665; 0.25,0.4; 0.375,0.465; 0.5,0.5;  0.625,0.535; 0.75,0.6; 0.875,0.7335; 1,1">
                                          <p:stCondLst>
                                            <p:cond delay="497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2" tmFilter="0, 0; 0.125,0.2665; 0.25,0.4; 0.375,0.465; 0.5,0.5;  0.625,0.535; 0.75,0.6; 0.875,0.7335; 1,1">
                                          <p:stCondLst>
                                            <p:cond delay="621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8" dur="10">
                                          <p:stCondLst>
                                            <p:cond delay="24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9" dur="62" decel="50000">
                                          <p:stCondLst>
                                            <p:cond delay="25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0" dur="10">
                                          <p:stCondLst>
                                            <p:cond delay="49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1" dur="62" decel="50000">
                                          <p:stCondLst>
                                            <p:cond delay="50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" dur="10">
                                          <p:stCondLst>
                                            <p:cond delay="61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3" dur="62" decel="50000">
                                          <p:stCondLst>
                                            <p:cond delay="625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" dur="10">
                                          <p:stCondLst>
                                            <p:cond delay="67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5" dur="62" decel="50000">
                                          <p:stCondLst>
                                            <p:cond delay="68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7D0B11-9249-4110-BD03-28FC55F6FAA2}"/>
              </a:ext>
            </a:extLst>
          </p:cNvPr>
          <p:cNvSpPr txBox="1"/>
          <p:nvPr/>
        </p:nvSpPr>
        <p:spPr>
          <a:xfrm>
            <a:off x="1561764" y="185977"/>
            <a:ext cx="69267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2060"/>
                </a:solidFill>
              </a:rPr>
              <a:t>PIP</a:t>
            </a:r>
            <a:endParaRPr lang="en-IN" sz="2400" b="1" dirty="0">
              <a:solidFill>
                <a:srgbClr val="00206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30AABA-7D11-4BAA-B8AB-06B6B9BC57C9}"/>
              </a:ext>
            </a:extLst>
          </p:cNvPr>
          <p:cNvSpPr txBox="1"/>
          <p:nvPr/>
        </p:nvSpPr>
        <p:spPr>
          <a:xfrm>
            <a:off x="97104" y="701105"/>
            <a:ext cx="8488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sz="1600" b="1" dirty="0">
                <a:solidFill>
                  <a:srgbClr val="FF0000"/>
                </a:solidFill>
              </a:rPr>
              <a:t>Showing description of a package:           </a:t>
            </a:r>
            <a:r>
              <a:rPr lang="en-IN" sz="1800" b="1" dirty="0">
                <a:solidFill>
                  <a:srgbClr val="00B050"/>
                </a:solidFill>
              </a:rPr>
              <a:t>python show package-name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D2170D-F369-4F87-A671-23F51D19FD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24" t="25802" b="24169"/>
          <a:stretch/>
        </p:blipFill>
        <p:spPr>
          <a:xfrm>
            <a:off x="327727" y="1408014"/>
            <a:ext cx="8488545" cy="2573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269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7D0B11-9249-4110-BD03-28FC55F6FAA2}"/>
              </a:ext>
            </a:extLst>
          </p:cNvPr>
          <p:cNvSpPr txBox="1"/>
          <p:nvPr/>
        </p:nvSpPr>
        <p:spPr>
          <a:xfrm>
            <a:off x="1561764" y="-139"/>
            <a:ext cx="69267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2060"/>
                </a:solidFill>
              </a:rPr>
              <a:t>PIP</a:t>
            </a:r>
            <a:endParaRPr lang="en-IN" sz="2400" b="1" dirty="0">
              <a:solidFill>
                <a:srgbClr val="00206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30AABA-7D11-4BAA-B8AB-06B6B9BC57C9}"/>
              </a:ext>
            </a:extLst>
          </p:cNvPr>
          <p:cNvSpPr txBox="1"/>
          <p:nvPr/>
        </p:nvSpPr>
        <p:spPr>
          <a:xfrm>
            <a:off x="97104" y="434069"/>
            <a:ext cx="8488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sz="1600" b="1" dirty="0">
                <a:solidFill>
                  <a:srgbClr val="FF0000"/>
                </a:solidFill>
              </a:rPr>
              <a:t>Installation of a package:           </a:t>
            </a:r>
            <a:r>
              <a:rPr lang="en-IN" sz="1800" b="1" dirty="0">
                <a:solidFill>
                  <a:srgbClr val="00B050"/>
                </a:solidFill>
              </a:rPr>
              <a:t>python install package-name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002746-67F0-4905-B543-04865219A2A6}"/>
              </a:ext>
            </a:extLst>
          </p:cNvPr>
          <p:cNvSpPr txBox="1"/>
          <p:nvPr/>
        </p:nvSpPr>
        <p:spPr>
          <a:xfrm>
            <a:off x="356049" y="4155128"/>
            <a:ext cx="7056255" cy="5745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400" b="1" dirty="0">
                <a:solidFill>
                  <a:srgbClr val="FF0000"/>
                </a:solidFill>
              </a:rPr>
              <a:t>Uninstallation of a package:           </a:t>
            </a:r>
            <a:r>
              <a:rPr lang="en-IN" sz="1600" b="1" dirty="0">
                <a:solidFill>
                  <a:srgbClr val="00B050"/>
                </a:solidFill>
              </a:rPr>
              <a:t>python uninstall package-name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IN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94CDFD0-21C6-4CF3-973D-E6A436167B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78" t="16817" b="17876"/>
          <a:stretch/>
        </p:blipFill>
        <p:spPr>
          <a:xfrm>
            <a:off x="400555" y="792128"/>
            <a:ext cx="7881642" cy="2867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783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14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456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66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66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83" tmFilter="0, 0; 0.125,0.2665; 0.25,0.4; 0.375,0.465; 0.5,0.5;  0.625,0.535; 0.75,0.6; 0.875,0.7335; 1,1">
                                          <p:stCondLst>
                                            <p:cond delay="331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41" tmFilter="0, 0; 0.125,0.2665; 0.25,0.4; 0.375,0.465; 0.5,0.5;  0.625,0.535; 0.75,0.6; 0.875,0.7335; 1,1">
                                          <p:stCondLst>
                                            <p:cond delay="414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5" dur="7">
                                          <p:stCondLst>
                                            <p:cond delay="162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6" dur="41" decel="50000">
                                          <p:stCondLst>
                                            <p:cond delay="16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7">
                                          <p:stCondLst>
                                            <p:cond delay="328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8" dur="41" decel="50000">
                                          <p:stCondLst>
                                            <p:cond delay="335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7">
                                          <p:stCondLst>
                                            <p:cond delay="41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0" dur="41" decel="50000">
                                          <p:stCondLst>
                                            <p:cond delay="417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7">
                                          <p:stCondLst>
                                            <p:cond delay="452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2" dur="41" decel="50000">
                                          <p:stCondLst>
                                            <p:cond delay="45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7D0B11-9249-4110-BD03-28FC55F6FAA2}"/>
              </a:ext>
            </a:extLst>
          </p:cNvPr>
          <p:cNvSpPr txBox="1"/>
          <p:nvPr/>
        </p:nvSpPr>
        <p:spPr>
          <a:xfrm>
            <a:off x="1561764" y="-139"/>
            <a:ext cx="69267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2060"/>
                </a:solidFill>
              </a:rPr>
              <a:t>PIP</a:t>
            </a:r>
            <a:endParaRPr lang="en-IN" sz="2400" b="1" dirty="0">
              <a:solidFill>
                <a:srgbClr val="00206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30AABA-7D11-4BAA-B8AB-06B6B9BC57C9}"/>
              </a:ext>
            </a:extLst>
          </p:cNvPr>
          <p:cNvSpPr txBox="1"/>
          <p:nvPr/>
        </p:nvSpPr>
        <p:spPr>
          <a:xfrm>
            <a:off x="97104" y="434069"/>
            <a:ext cx="8488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sz="1600" b="1" dirty="0">
                <a:solidFill>
                  <a:srgbClr val="FF0000"/>
                </a:solidFill>
              </a:rPr>
              <a:t>Upgrading a package:           </a:t>
            </a:r>
            <a:r>
              <a:rPr lang="en-IN" sz="1800" b="1" dirty="0">
                <a:solidFill>
                  <a:srgbClr val="00B050"/>
                </a:solidFill>
              </a:rPr>
              <a:t>pip install --upgrade </a:t>
            </a:r>
            <a:r>
              <a:rPr lang="en-IN" sz="1800" b="1" dirty="0" err="1">
                <a:solidFill>
                  <a:srgbClr val="00B050"/>
                </a:solidFill>
              </a:rPr>
              <a:t>PackageName</a:t>
            </a:r>
            <a:endParaRPr lang="en-IN" sz="1800" b="1" dirty="0">
              <a:solidFill>
                <a:srgbClr val="00B05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E66703-472B-4EE1-8F10-E0A444B7B0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90" t="17415" b="42419"/>
          <a:stretch/>
        </p:blipFill>
        <p:spPr>
          <a:xfrm>
            <a:off x="218485" y="992838"/>
            <a:ext cx="8925515" cy="2511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265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>
            <a:spLocks noGrp="1"/>
          </p:cNvSpPr>
          <p:nvPr>
            <p:ph type="title"/>
          </p:nvPr>
        </p:nvSpPr>
        <p:spPr>
          <a:xfrm>
            <a:off x="203875" y="1626750"/>
            <a:ext cx="18828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Students will be able to:</a:t>
            </a:r>
            <a:endParaRPr sz="24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CB3535E-FAC8-48D9-A38C-0446EDB93829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2168665" y="241050"/>
            <a:ext cx="6603101" cy="4661400"/>
          </a:xfrm>
        </p:spPr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Describe the features of Python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Enlist applications of Python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Install and configure Python on Windows based machine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Write and execute “Hello World” program using python shell, text editor and IDE.</a:t>
            </a:r>
            <a:endParaRPr lang="en-IN" dirty="0"/>
          </a:p>
        </p:txBody>
      </p:sp>
      <p:grpSp>
        <p:nvGrpSpPr>
          <p:cNvPr id="13" name="Shape 314">
            <a:extLst>
              <a:ext uri="{FF2B5EF4-FFF2-40B4-BE49-F238E27FC236}">
                <a16:creationId xmlns:a16="http://schemas.microsoft.com/office/drawing/2014/main" id="{E6EE1B53-F4A9-483F-8A23-0D58D7E21973}"/>
              </a:ext>
            </a:extLst>
          </p:cNvPr>
          <p:cNvGrpSpPr/>
          <p:nvPr/>
        </p:nvGrpSpPr>
        <p:grpSpPr>
          <a:xfrm>
            <a:off x="7841182" y="241050"/>
            <a:ext cx="852361" cy="810915"/>
            <a:chOff x="584925" y="238125"/>
            <a:chExt cx="415200" cy="525100"/>
          </a:xfrm>
        </p:grpSpPr>
        <p:sp>
          <p:nvSpPr>
            <p:cNvPr id="14" name="Shape 315">
              <a:extLst>
                <a:ext uri="{FF2B5EF4-FFF2-40B4-BE49-F238E27FC236}">
                  <a16:creationId xmlns:a16="http://schemas.microsoft.com/office/drawing/2014/main" id="{DE3B8BF6-B7D3-4A74-AF49-35C1786ABBF8}"/>
                </a:ext>
              </a:extLst>
            </p:cNvPr>
            <p:cNvSpPr/>
            <p:nvPr/>
          </p:nvSpPr>
          <p:spPr>
            <a:xfrm>
              <a:off x="621550" y="299175"/>
              <a:ext cx="378575" cy="464050"/>
            </a:xfrm>
            <a:custGeom>
              <a:avLst/>
              <a:gdLst/>
              <a:ahLst/>
              <a:cxnLst/>
              <a:rect l="0" t="0" r="0" b="0"/>
              <a:pathLst>
                <a:path w="15143" h="18562" extrusionOk="0">
                  <a:moveTo>
                    <a:pt x="14166" y="0"/>
                  </a:moveTo>
                  <a:lnTo>
                    <a:pt x="14166" y="16755"/>
                  </a:lnTo>
                  <a:lnTo>
                    <a:pt x="14141" y="16926"/>
                  </a:lnTo>
                  <a:lnTo>
                    <a:pt x="14093" y="17072"/>
                  </a:lnTo>
                  <a:lnTo>
                    <a:pt x="14044" y="17194"/>
                  </a:lnTo>
                  <a:lnTo>
                    <a:pt x="13946" y="17341"/>
                  </a:lnTo>
                  <a:lnTo>
                    <a:pt x="13824" y="17438"/>
                  </a:lnTo>
                  <a:lnTo>
                    <a:pt x="13677" y="17512"/>
                  </a:lnTo>
                  <a:lnTo>
                    <a:pt x="13531" y="17561"/>
                  </a:lnTo>
                  <a:lnTo>
                    <a:pt x="13384" y="17585"/>
                  </a:lnTo>
                  <a:lnTo>
                    <a:pt x="0" y="17585"/>
                  </a:lnTo>
                  <a:lnTo>
                    <a:pt x="0" y="17731"/>
                  </a:lnTo>
                  <a:lnTo>
                    <a:pt x="25" y="17902"/>
                  </a:lnTo>
                  <a:lnTo>
                    <a:pt x="74" y="18049"/>
                  </a:lnTo>
                  <a:lnTo>
                    <a:pt x="123" y="18171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71"/>
                  </a:lnTo>
                  <a:lnTo>
                    <a:pt x="15069" y="18049"/>
                  </a:lnTo>
                  <a:lnTo>
                    <a:pt x="15118" y="17902"/>
                  </a:lnTo>
                  <a:lnTo>
                    <a:pt x="15143" y="17731"/>
                  </a:lnTo>
                  <a:lnTo>
                    <a:pt x="15143" y="733"/>
                  </a:lnTo>
                  <a:lnTo>
                    <a:pt x="15118" y="586"/>
                  </a:lnTo>
                  <a:lnTo>
                    <a:pt x="15069" y="440"/>
                  </a:lnTo>
                  <a:lnTo>
                    <a:pt x="15021" y="318"/>
                  </a:lnTo>
                  <a:lnTo>
                    <a:pt x="14923" y="196"/>
                  </a:lnTo>
                  <a:lnTo>
                    <a:pt x="14801" y="122"/>
                  </a:lnTo>
                  <a:lnTo>
                    <a:pt x="14654" y="49"/>
                  </a:lnTo>
                  <a:lnTo>
                    <a:pt x="14508" y="25"/>
                  </a:lnTo>
                  <a:lnTo>
                    <a:pt x="14361" y="0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rgbClr val="0070C0"/>
              </a:solidFill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" name="Shape 316">
              <a:extLst>
                <a:ext uri="{FF2B5EF4-FFF2-40B4-BE49-F238E27FC236}">
                  <a16:creationId xmlns:a16="http://schemas.microsoft.com/office/drawing/2014/main" id="{9FAFE8E6-2C70-437D-86ED-319196BA6B0D}"/>
                </a:ext>
              </a:extLst>
            </p:cNvPr>
            <p:cNvSpPr/>
            <p:nvPr/>
          </p:nvSpPr>
          <p:spPr>
            <a:xfrm>
              <a:off x="633750" y="238125"/>
              <a:ext cx="29350" cy="63500"/>
            </a:xfrm>
            <a:custGeom>
              <a:avLst/>
              <a:gdLst/>
              <a:ahLst/>
              <a:cxnLst/>
              <a:rect l="0" t="0" r="0" b="0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rgbClr val="0070C0"/>
              </a:solidFill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" name="Shape 317">
              <a:extLst>
                <a:ext uri="{FF2B5EF4-FFF2-40B4-BE49-F238E27FC236}">
                  <a16:creationId xmlns:a16="http://schemas.microsoft.com/office/drawing/2014/main" id="{454CA80A-2EEF-4CC3-9386-149686E82DC3}"/>
                </a:ext>
              </a:extLst>
            </p:cNvPr>
            <p:cNvSpPr/>
            <p:nvPr/>
          </p:nvSpPr>
          <p:spPr>
            <a:xfrm>
              <a:off x="716800" y="238125"/>
              <a:ext cx="29325" cy="63500"/>
            </a:xfrm>
            <a:custGeom>
              <a:avLst/>
              <a:gdLst/>
              <a:ahLst/>
              <a:cxnLst/>
              <a:rect l="0" t="0" r="0" b="0"/>
              <a:pathLst>
                <a:path w="1173" h="2540" extrusionOk="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0" y="391"/>
                  </a:lnTo>
                  <a:lnTo>
                    <a:pt x="0" y="488"/>
                  </a:lnTo>
                  <a:lnTo>
                    <a:pt x="0" y="2052"/>
                  </a:lnTo>
                  <a:lnTo>
                    <a:pt x="0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099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099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rgbClr val="0070C0"/>
              </a:solidFill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" name="Shape 318">
              <a:extLst>
                <a:ext uri="{FF2B5EF4-FFF2-40B4-BE49-F238E27FC236}">
                  <a16:creationId xmlns:a16="http://schemas.microsoft.com/office/drawing/2014/main" id="{5716F5D0-9B69-445F-BD52-43C611DD5524}"/>
                </a:ext>
              </a:extLst>
            </p:cNvPr>
            <p:cNvSpPr/>
            <p:nvPr/>
          </p:nvSpPr>
          <p:spPr>
            <a:xfrm>
              <a:off x="799825" y="238125"/>
              <a:ext cx="29350" cy="63500"/>
            </a:xfrm>
            <a:custGeom>
              <a:avLst/>
              <a:gdLst/>
              <a:ahLst/>
              <a:cxnLst/>
              <a:rect l="0" t="0" r="0" b="0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8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8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3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3" y="0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rgbClr val="0070C0"/>
              </a:solidFill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" name="Shape 319">
              <a:extLst>
                <a:ext uri="{FF2B5EF4-FFF2-40B4-BE49-F238E27FC236}">
                  <a16:creationId xmlns:a16="http://schemas.microsoft.com/office/drawing/2014/main" id="{453D0A7F-C432-488F-9D68-1D32F93BA7D2}"/>
                </a:ext>
              </a:extLst>
            </p:cNvPr>
            <p:cNvSpPr/>
            <p:nvPr/>
          </p:nvSpPr>
          <p:spPr>
            <a:xfrm>
              <a:off x="882875" y="238125"/>
              <a:ext cx="29325" cy="63500"/>
            </a:xfrm>
            <a:custGeom>
              <a:avLst/>
              <a:gdLst/>
              <a:ahLst/>
              <a:cxnLst/>
              <a:rect l="0" t="0" r="0" b="0"/>
              <a:pathLst>
                <a:path w="1173" h="2540" extrusionOk="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rgbClr val="0070C0"/>
              </a:solidFill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" name="Shape 320">
              <a:extLst>
                <a:ext uri="{FF2B5EF4-FFF2-40B4-BE49-F238E27FC236}">
                  <a16:creationId xmlns:a16="http://schemas.microsoft.com/office/drawing/2014/main" id="{76DEB9E6-49FF-4257-BA98-019D0164AC50}"/>
                </a:ext>
              </a:extLst>
            </p:cNvPr>
            <p:cNvSpPr/>
            <p:nvPr/>
          </p:nvSpPr>
          <p:spPr>
            <a:xfrm>
              <a:off x="584925" y="261325"/>
              <a:ext cx="378575" cy="464050"/>
            </a:xfrm>
            <a:custGeom>
              <a:avLst/>
              <a:gdLst/>
              <a:ahLst/>
              <a:cxnLst/>
              <a:rect l="0" t="0" r="0" b="0"/>
              <a:pathLst>
                <a:path w="15143" h="18562" extrusionOk="0">
                  <a:moveTo>
                    <a:pt x="2540" y="171"/>
                  </a:moveTo>
                  <a:lnTo>
                    <a:pt x="2711" y="195"/>
                  </a:lnTo>
                  <a:lnTo>
                    <a:pt x="2882" y="244"/>
                  </a:lnTo>
                  <a:lnTo>
                    <a:pt x="3053" y="318"/>
                  </a:lnTo>
                  <a:lnTo>
                    <a:pt x="3175" y="440"/>
                  </a:lnTo>
                  <a:lnTo>
                    <a:pt x="3297" y="562"/>
                  </a:lnTo>
                  <a:lnTo>
                    <a:pt x="3370" y="733"/>
                  </a:lnTo>
                  <a:lnTo>
                    <a:pt x="3419" y="904"/>
                  </a:lnTo>
                  <a:lnTo>
                    <a:pt x="3444" y="1075"/>
                  </a:lnTo>
                  <a:lnTo>
                    <a:pt x="3419" y="1246"/>
                  </a:lnTo>
                  <a:lnTo>
                    <a:pt x="3370" y="1417"/>
                  </a:lnTo>
                  <a:lnTo>
                    <a:pt x="3297" y="1588"/>
                  </a:lnTo>
                  <a:lnTo>
                    <a:pt x="3175" y="1710"/>
                  </a:lnTo>
                  <a:lnTo>
                    <a:pt x="3053" y="1832"/>
                  </a:lnTo>
                  <a:lnTo>
                    <a:pt x="2882" y="1905"/>
                  </a:lnTo>
                  <a:lnTo>
                    <a:pt x="2711" y="1954"/>
                  </a:lnTo>
                  <a:lnTo>
                    <a:pt x="2540" y="1978"/>
                  </a:lnTo>
                  <a:lnTo>
                    <a:pt x="2369" y="1954"/>
                  </a:lnTo>
                  <a:lnTo>
                    <a:pt x="2198" y="1905"/>
                  </a:lnTo>
                  <a:lnTo>
                    <a:pt x="2027" y="1832"/>
                  </a:lnTo>
                  <a:lnTo>
                    <a:pt x="1905" y="1710"/>
                  </a:lnTo>
                  <a:lnTo>
                    <a:pt x="1783" y="1588"/>
                  </a:lnTo>
                  <a:lnTo>
                    <a:pt x="1710" y="1417"/>
                  </a:lnTo>
                  <a:lnTo>
                    <a:pt x="1661" y="1246"/>
                  </a:lnTo>
                  <a:lnTo>
                    <a:pt x="1636" y="1075"/>
                  </a:lnTo>
                  <a:lnTo>
                    <a:pt x="1661" y="904"/>
                  </a:lnTo>
                  <a:lnTo>
                    <a:pt x="1710" y="733"/>
                  </a:lnTo>
                  <a:lnTo>
                    <a:pt x="1783" y="562"/>
                  </a:lnTo>
                  <a:lnTo>
                    <a:pt x="1905" y="440"/>
                  </a:lnTo>
                  <a:lnTo>
                    <a:pt x="2027" y="318"/>
                  </a:lnTo>
                  <a:lnTo>
                    <a:pt x="2198" y="244"/>
                  </a:lnTo>
                  <a:lnTo>
                    <a:pt x="2369" y="195"/>
                  </a:lnTo>
                  <a:lnTo>
                    <a:pt x="2540" y="171"/>
                  </a:lnTo>
                  <a:close/>
                  <a:moveTo>
                    <a:pt x="5862" y="171"/>
                  </a:moveTo>
                  <a:lnTo>
                    <a:pt x="6033" y="195"/>
                  </a:lnTo>
                  <a:lnTo>
                    <a:pt x="6204" y="244"/>
                  </a:lnTo>
                  <a:lnTo>
                    <a:pt x="6374" y="318"/>
                  </a:lnTo>
                  <a:lnTo>
                    <a:pt x="6497" y="440"/>
                  </a:lnTo>
                  <a:lnTo>
                    <a:pt x="6619" y="562"/>
                  </a:lnTo>
                  <a:lnTo>
                    <a:pt x="6692" y="733"/>
                  </a:lnTo>
                  <a:lnTo>
                    <a:pt x="6741" y="904"/>
                  </a:lnTo>
                  <a:lnTo>
                    <a:pt x="6765" y="1075"/>
                  </a:lnTo>
                  <a:lnTo>
                    <a:pt x="6741" y="1246"/>
                  </a:lnTo>
                  <a:lnTo>
                    <a:pt x="6692" y="1417"/>
                  </a:lnTo>
                  <a:lnTo>
                    <a:pt x="6619" y="1588"/>
                  </a:lnTo>
                  <a:lnTo>
                    <a:pt x="6497" y="1710"/>
                  </a:lnTo>
                  <a:lnTo>
                    <a:pt x="6374" y="1832"/>
                  </a:lnTo>
                  <a:lnTo>
                    <a:pt x="6204" y="1905"/>
                  </a:lnTo>
                  <a:lnTo>
                    <a:pt x="6033" y="1954"/>
                  </a:lnTo>
                  <a:lnTo>
                    <a:pt x="5862" y="1978"/>
                  </a:lnTo>
                  <a:lnTo>
                    <a:pt x="5691" y="1954"/>
                  </a:lnTo>
                  <a:lnTo>
                    <a:pt x="5520" y="1905"/>
                  </a:lnTo>
                  <a:lnTo>
                    <a:pt x="5349" y="1832"/>
                  </a:lnTo>
                  <a:lnTo>
                    <a:pt x="5227" y="1710"/>
                  </a:lnTo>
                  <a:lnTo>
                    <a:pt x="5104" y="1588"/>
                  </a:lnTo>
                  <a:lnTo>
                    <a:pt x="5031" y="1417"/>
                  </a:lnTo>
                  <a:lnTo>
                    <a:pt x="4982" y="1246"/>
                  </a:lnTo>
                  <a:lnTo>
                    <a:pt x="4958" y="1075"/>
                  </a:lnTo>
                  <a:lnTo>
                    <a:pt x="4982" y="904"/>
                  </a:lnTo>
                  <a:lnTo>
                    <a:pt x="5031" y="733"/>
                  </a:lnTo>
                  <a:lnTo>
                    <a:pt x="5104" y="562"/>
                  </a:lnTo>
                  <a:lnTo>
                    <a:pt x="5227" y="440"/>
                  </a:lnTo>
                  <a:lnTo>
                    <a:pt x="5349" y="318"/>
                  </a:lnTo>
                  <a:lnTo>
                    <a:pt x="5520" y="244"/>
                  </a:lnTo>
                  <a:lnTo>
                    <a:pt x="5691" y="195"/>
                  </a:lnTo>
                  <a:lnTo>
                    <a:pt x="5862" y="171"/>
                  </a:lnTo>
                  <a:close/>
                  <a:moveTo>
                    <a:pt x="9183" y="171"/>
                  </a:moveTo>
                  <a:lnTo>
                    <a:pt x="9354" y="195"/>
                  </a:lnTo>
                  <a:lnTo>
                    <a:pt x="9525" y="244"/>
                  </a:lnTo>
                  <a:lnTo>
                    <a:pt x="9696" y="318"/>
                  </a:lnTo>
                  <a:lnTo>
                    <a:pt x="9818" y="440"/>
                  </a:lnTo>
                  <a:lnTo>
                    <a:pt x="9940" y="562"/>
                  </a:lnTo>
                  <a:lnTo>
                    <a:pt x="10014" y="733"/>
                  </a:lnTo>
                  <a:lnTo>
                    <a:pt x="10062" y="904"/>
                  </a:lnTo>
                  <a:lnTo>
                    <a:pt x="10087" y="1075"/>
                  </a:lnTo>
                  <a:lnTo>
                    <a:pt x="10062" y="1246"/>
                  </a:lnTo>
                  <a:lnTo>
                    <a:pt x="10014" y="1417"/>
                  </a:lnTo>
                  <a:lnTo>
                    <a:pt x="9940" y="1588"/>
                  </a:lnTo>
                  <a:lnTo>
                    <a:pt x="9818" y="1710"/>
                  </a:lnTo>
                  <a:lnTo>
                    <a:pt x="9696" y="1832"/>
                  </a:lnTo>
                  <a:lnTo>
                    <a:pt x="9525" y="1905"/>
                  </a:lnTo>
                  <a:lnTo>
                    <a:pt x="9354" y="1954"/>
                  </a:lnTo>
                  <a:lnTo>
                    <a:pt x="9183" y="1978"/>
                  </a:lnTo>
                  <a:lnTo>
                    <a:pt x="9012" y="1954"/>
                  </a:lnTo>
                  <a:lnTo>
                    <a:pt x="8841" y="1905"/>
                  </a:lnTo>
                  <a:lnTo>
                    <a:pt x="8670" y="1832"/>
                  </a:lnTo>
                  <a:lnTo>
                    <a:pt x="8548" y="1710"/>
                  </a:lnTo>
                  <a:lnTo>
                    <a:pt x="8426" y="1588"/>
                  </a:lnTo>
                  <a:lnTo>
                    <a:pt x="8353" y="1417"/>
                  </a:lnTo>
                  <a:lnTo>
                    <a:pt x="8304" y="1246"/>
                  </a:lnTo>
                  <a:lnTo>
                    <a:pt x="8279" y="1075"/>
                  </a:lnTo>
                  <a:lnTo>
                    <a:pt x="8304" y="904"/>
                  </a:lnTo>
                  <a:lnTo>
                    <a:pt x="8353" y="733"/>
                  </a:lnTo>
                  <a:lnTo>
                    <a:pt x="8426" y="562"/>
                  </a:lnTo>
                  <a:lnTo>
                    <a:pt x="8548" y="440"/>
                  </a:lnTo>
                  <a:lnTo>
                    <a:pt x="8670" y="318"/>
                  </a:lnTo>
                  <a:lnTo>
                    <a:pt x="8841" y="244"/>
                  </a:lnTo>
                  <a:lnTo>
                    <a:pt x="9012" y="195"/>
                  </a:lnTo>
                  <a:lnTo>
                    <a:pt x="9183" y="171"/>
                  </a:lnTo>
                  <a:close/>
                  <a:moveTo>
                    <a:pt x="12505" y="171"/>
                  </a:moveTo>
                  <a:lnTo>
                    <a:pt x="12676" y="195"/>
                  </a:lnTo>
                  <a:lnTo>
                    <a:pt x="12847" y="244"/>
                  </a:lnTo>
                  <a:lnTo>
                    <a:pt x="13018" y="318"/>
                  </a:lnTo>
                  <a:lnTo>
                    <a:pt x="13140" y="440"/>
                  </a:lnTo>
                  <a:lnTo>
                    <a:pt x="13262" y="562"/>
                  </a:lnTo>
                  <a:lnTo>
                    <a:pt x="13335" y="733"/>
                  </a:lnTo>
                  <a:lnTo>
                    <a:pt x="13384" y="904"/>
                  </a:lnTo>
                  <a:lnTo>
                    <a:pt x="13408" y="1075"/>
                  </a:lnTo>
                  <a:lnTo>
                    <a:pt x="13384" y="1246"/>
                  </a:lnTo>
                  <a:lnTo>
                    <a:pt x="13335" y="1417"/>
                  </a:lnTo>
                  <a:lnTo>
                    <a:pt x="13262" y="1588"/>
                  </a:lnTo>
                  <a:lnTo>
                    <a:pt x="13140" y="1710"/>
                  </a:lnTo>
                  <a:lnTo>
                    <a:pt x="13018" y="1832"/>
                  </a:lnTo>
                  <a:lnTo>
                    <a:pt x="12847" y="1905"/>
                  </a:lnTo>
                  <a:lnTo>
                    <a:pt x="12676" y="1954"/>
                  </a:lnTo>
                  <a:lnTo>
                    <a:pt x="12505" y="1978"/>
                  </a:lnTo>
                  <a:lnTo>
                    <a:pt x="12334" y="1954"/>
                  </a:lnTo>
                  <a:lnTo>
                    <a:pt x="12163" y="1905"/>
                  </a:lnTo>
                  <a:lnTo>
                    <a:pt x="11992" y="1832"/>
                  </a:lnTo>
                  <a:lnTo>
                    <a:pt x="11870" y="1710"/>
                  </a:lnTo>
                  <a:lnTo>
                    <a:pt x="11748" y="1588"/>
                  </a:lnTo>
                  <a:lnTo>
                    <a:pt x="11674" y="1417"/>
                  </a:lnTo>
                  <a:lnTo>
                    <a:pt x="11625" y="1246"/>
                  </a:lnTo>
                  <a:lnTo>
                    <a:pt x="11601" y="1075"/>
                  </a:lnTo>
                  <a:lnTo>
                    <a:pt x="11625" y="904"/>
                  </a:lnTo>
                  <a:lnTo>
                    <a:pt x="11674" y="733"/>
                  </a:lnTo>
                  <a:lnTo>
                    <a:pt x="11748" y="562"/>
                  </a:lnTo>
                  <a:lnTo>
                    <a:pt x="11870" y="440"/>
                  </a:lnTo>
                  <a:lnTo>
                    <a:pt x="11992" y="318"/>
                  </a:lnTo>
                  <a:lnTo>
                    <a:pt x="12163" y="244"/>
                  </a:lnTo>
                  <a:lnTo>
                    <a:pt x="12334" y="195"/>
                  </a:lnTo>
                  <a:lnTo>
                    <a:pt x="12505" y="171"/>
                  </a:lnTo>
                  <a:close/>
                  <a:moveTo>
                    <a:pt x="13091" y="5520"/>
                  </a:moveTo>
                  <a:lnTo>
                    <a:pt x="13189" y="5544"/>
                  </a:lnTo>
                  <a:lnTo>
                    <a:pt x="13262" y="5593"/>
                  </a:lnTo>
                  <a:lnTo>
                    <a:pt x="13311" y="5666"/>
                  </a:lnTo>
                  <a:lnTo>
                    <a:pt x="13335" y="5764"/>
                  </a:lnTo>
                  <a:lnTo>
                    <a:pt x="13311" y="5862"/>
                  </a:lnTo>
                  <a:lnTo>
                    <a:pt x="13262" y="5935"/>
                  </a:lnTo>
                  <a:lnTo>
                    <a:pt x="13189" y="5984"/>
                  </a:lnTo>
                  <a:lnTo>
                    <a:pt x="13091" y="6008"/>
                  </a:lnTo>
                  <a:lnTo>
                    <a:pt x="1954" y="6008"/>
                  </a:lnTo>
                  <a:lnTo>
                    <a:pt x="1856" y="5984"/>
                  </a:lnTo>
                  <a:lnTo>
                    <a:pt x="1783" y="5935"/>
                  </a:lnTo>
                  <a:lnTo>
                    <a:pt x="1734" y="5862"/>
                  </a:lnTo>
                  <a:lnTo>
                    <a:pt x="1710" y="5764"/>
                  </a:lnTo>
                  <a:lnTo>
                    <a:pt x="1734" y="5666"/>
                  </a:lnTo>
                  <a:lnTo>
                    <a:pt x="1783" y="5593"/>
                  </a:lnTo>
                  <a:lnTo>
                    <a:pt x="1856" y="5544"/>
                  </a:lnTo>
                  <a:lnTo>
                    <a:pt x="1954" y="5520"/>
                  </a:lnTo>
                  <a:close/>
                  <a:moveTo>
                    <a:pt x="13189" y="7840"/>
                  </a:moveTo>
                  <a:lnTo>
                    <a:pt x="13262" y="7913"/>
                  </a:lnTo>
                  <a:lnTo>
                    <a:pt x="13311" y="7986"/>
                  </a:lnTo>
                  <a:lnTo>
                    <a:pt x="13335" y="8084"/>
                  </a:lnTo>
                  <a:lnTo>
                    <a:pt x="13311" y="8182"/>
                  </a:lnTo>
                  <a:lnTo>
                    <a:pt x="13262" y="8255"/>
                  </a:lnTo>
                  <a:lnTo>
                    <a:pt x="13189" y="8304"/>
                  </a:lnTo>
                  <a:lnTo>
                    <a:pt x="13091" y="8328"/>
                  </a:lnTo>
                  <a:lnTo>
                    <a:pt x="1954" y="8328"/>
                  </a:lnTo>
                  <a:lnTo>
                    <a:pt x="1856" y="8304"/>
                  </a:lnTo>
                  <a:lnTo>
                    <a:pt x="1783" y="8255"/>
                  </a:lnTo>
                  <a:lnTo>
                    <a:pt x="1734" y="8182"/>
                  </a:lnTo>
                  <a:lnTo>
                    <a:pt x="1710" y="8084"/>
                  </a:lnTo>
                  <a:lnTo>
                    <a:pt x="1734" y="7986"/>
                  </a:lnTo>
                  <a:lnTo>
                    <a:pt x="1783" y="7913"/>
                  </a:lnTo>
                  <a:lnTo>
                    <a:pt x="1856" y="7840"/>
                  </a:lnTo>
                  <a:close/>
                  <a:moveTo>
                    <a:pt x="13091" y="10136"/>
                  </a:moveTo>
                  <a:lnTo>
                    <a:pt x="13189" y="10160"/>
                  </a:lnTo>
                  <a:lnTo>
                    <a:pt x="13262" y="10209"/>
                  </a:lnTo>
                  <a:lnTo>
                    <a:pt x="13311" y="10282"/>
                  </a:lnTo>
                  <a:lnTo>
                    <a:pt x="13335" y="10380"/>
                  </a:lnTo>
                  <a:lnTo>
                    <a:pt x="13311" y="10478"/>
                  </a:lnTo>
                  <a:lnTo>
                    <a:pt x="13262" y="10551"/>
                  </a:lnTo>
                  <a:lnTo>
                    <a:pt x="13189" y="10600"/>
                  </a:lnTo>
                  <a:lnTo>
                    <a:pt x="13091" y="10624"/>
                  </a:lnTo>
                  <a:lnTo>
                    <a:pt x="1954" y="10624"/>
                  </a:lnTo>
                  <a:lnTo>
                    <a:pt x="1856" y="10600"/>
                  </a:lnTo>
                  <a:lnTo>
                    <a:pt x="1783" y="10551"/>
                  </a:lnTo>
                  <a:lnTo>
                    <a:pt x="1734" y="10478"/>
                  </a:lnTo>
                  <a:lnTo>
                    <a:pt x="1710" y="10380"/>
                  </a:lnTo>
                  <a:lnTo>
                    <a:pt x="1734" y="10282"/>
                  </a:lnTo>
                  <a:lnTo>
                    <a:pt x="1783" y="10209"/>
                  </a:lnTo>
                  <a:lnTo>
                    <a:pt x="1856" y="10160"/>
                  </a:lnTo>
                  <a:lnTo>
                    <a:pt x="1954" y="10136"/>
                  </a:lnTo>
                  <a:close/>
                  <a:moveTo>
                    <a:pt x="8206" y="12456"/>
                  </a:moveTo>
                  <a:lnTo>
                    <a:pt x="8304" y="12480"/>
                  </a:lnTo>
                  <a:lnTo>
                    <a:pt x="8377" y="12529"/>
                  </a:lnTo>
                  <a:lnTo>
                    <a:pt x="8426" y="12602"/>
                  </a:lnTo>
                  <a:lnTo>
                    <a:pt x="8450" y="12700"/>
                  </a:lnTo>
                  <a:lnTo>
                    <a:pt x="8426" y="12798"/>
                  </a:lnTo>
                  <a:lnTo>
                    <a:pt x="8377" y="12871"/>
                  </a:lnTo>
                  <a:lnTo>
                    <a:pt x="8304" y="12920"/>
                  </a:lnTo>
                  <a:lnTo>
                    <a:pt x="8206" y="12944"/>
                  </a:lnTo>
                  <a:lnTo>
                    <a:pt x="1954" y="12944"/>
                  </a:lnTo>
                  <a:lnTo>
                    <a:pt x="1856" y="12920"/>
                  </a:lnTo>
                  <a:lnTo>
                    <a:pt x="1783" y="12871"/>
                  </a:lnTo>
                  <a:lnTo>
                    <a:pt x="1734" y="12798"/>
                  </a:lnTo>
                  <a:lnTo>
                    <a:pt x="1710" y="12700"/>
                  </a:lnTo>
                  <a:lnTo>
                    <a:pt x="1734" y="12602"/>
                  </a:lnTo>
                  <a:lnTo>
                    <a:pt x="1783" y="12529"/>
                  </a:lnTo>
                  <a:lnTo>
                    <a:pt x="1856" y="12480"/>
                  </a:lnTo>
                  <a:lnTo>
                    <a:pt x="1954" y="12456"/>
                  </a:lnTo>
                  <a:close/>
                  <a:moveTo>
                    <a:pt x="782" y="0"/>
                  </a:moveTo>
                  <a:lnTo>
                    <a:pt x="635" y="25"/>
                  </a:lnTo>
                  <a:lnTo>
                    <a:pt x="489" y="73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2"/>
                  </a:lnTo>
                  <a:lnTo>
                    <a:pt x="73" y="489"/>
                  </a:lnTo>
                  <a:lnTo>
                    <a:pt x="24" y="635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4" y="17927"/>
                  </a:lnTo>
                  <a:lnTo>
                    <a:pt x="73" y="18073"/>
                  </a:lnTo>
                  <a:lnTo>
                    <a:pt x="122" y="18220"/>
                  </a:lnTo>
                  <a:lnTo>
                    <a:pt x="220" y="18342"/>
                  </a:lnTo>
                  <a:lnTo>
                    <a:pt x="342" y="18440"/>
                  </a:lnTo>
                  <a:lnTo>
                    <a:pt x="489" y="18488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7"/>
                  </a:lnTo>
                  <a:lnTo>
                    <a:pt x="14654" y="18488"/>
                  </a:lnTo>
                  <a:lnTo>
                    <a:pt x="14800" y="18440"/>
                  </a:lnTo>
                  <a:lnTo>
                    <a:pt x="14923" y="18342"/>
                  </a:lnTo>
                  <a:lnTo>
                    <a:pt x="15020" y="18220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2" y="17780"/>
                  </a:lnTo>
                  <a:lnTo>
                    <a:pt x="15142" y="782"/>
                  </a:lnTo>
                  <a:lnTo>
                    <a:pt x="15118" y="635"/>
                  </a:lnTo>
                  <a:lnTo>
                    <a:pt x="15069" y="489"/>
                  </a:lnTo>
                  <a:lnTo>
                    <a:pt x="15020" y="342"/>
                  </a:lnTo>
                  <a:lnTo>
                    <a:pt x="14923" y="220"/>
                  </a:lnTo>
                  <a:lnTo>
                    <a:pt x="14800" y="122"/>
                  </a:lnTo>
                  <a:lnTo>
                    <a:pt x="14654" y="73"/>
                  </a:lnTo>
                  <a:lnTo>
                    <a:pt x="14507" y="25"/>
                  </a:lnTo>
                  <a:lnTo>
                    <a:pt x="14361" y="0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rgbClr val="0070C0"/>
              </a:solidFill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03D952E5-0774-418F-9E7C-3101E47968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835" y="894295"/>
            <a:ext cx="1152128" cy="576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84070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9F3A8B-5EE9-4E72-A009-83A0C855F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090D9A-1703-455D-A3FF-731C18717B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52481" y="297367"/>
            <a:ext cx="6787644" cy="4661400"/>
          </a:xfrm>
        </p:spPr>
        <p:txBody>
          <a:bodyPr/>
          <a:lstStyle/>
          <a:p>
            <a:r>
              <a:rPr lang="en-IN" sz="2000" dirty="0">
                <a:hlinkClick r:id="rId2"/>
              </a:rPr>
              <a:t>https://www.javatpoint.com/python-tutorial</a:t>
            </a:r>
            <a:endParaRPr lang="en-IN" sz="2000" dirty="0"/>
          </a:p>
          <a:p>
            <a:r>
              <a:rPr lang="en-IN" sz="2000" dirty="0">
                <a:hlinkClick r:id="rId3"/>
              </a:rPr>
              <a:t>https://www.geeksforgeeks.org/disadvantages-of-python/</a:t>
            </a:r>
            <a:endParaRPr lang="en-IN" sz="2000" dirty="0"/>
          </a:p>
          <a:p>
            <a:endParaRPr lang="en-IN" sz="2000" dirty="0"/>
          </a:p>
          <a:p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17028197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" name="Google Shape;328;p37" descr="photo-1434030216411-0b793f4b4173.jpg"/>
          <p:cNvPicPr preferRelativeResize="0"/>
          <p:nvPr/>
        </p:nvPicPr>
        <p:blipFill rotWithShape="1">
          <a:blip r:embed="rId3">
            <a:alphaModFix/>
          </a:blip>
          <a:srcRect l="28831" r="30600"/>
          <a:stretch/>
        </p:blipFill>
        <p:spPr>
          <a:xfrm>
            <a:off x="0" y="0"/>
            <a:ext cx="208662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37"/>
          <p:cNvSpPr txBox="1">
            <a:spLocks noGrp="1"/>
          </p:cNvSpPr>
          <p:nvPr>
            <p:ph type="ctrTitle" idx="4294967295"/>
          </p:nvPr>
        </p:nvSpPr>
        <p:spPr>
          <a:xfrm>
            <a:off x="2691650" y="440350"/>
            <a:ext cx="55713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0">
                <a:solidFill>
                  <a:schemeClr val="accent3"/>
                </a:solidFill>
              </a:rPr>
              <a:t>THANKS!</a:t>
            </a:r>
            <a:endParaRPr sz="9000">
              <a:solidFill>
                <a:schemeClr val="accent3"/>
              </a:solidFill>
            </a:endParaRPr>
          </a:p>
        </p:txBody>
      </p:sp>
      <p:sp>
        <p:nvSpPr>
          <p:cNvPr id="331" name="Google Shape;331;p37"/>
          <p:cNvSpPr txBox="1">
            <a:spLocks noGrp="1"/>
          </p:cNvSpPr>
          <p:nvPr>
            <p:ph type="subTitle" idx="4294967295"/>
          </p:nvPr>
        </p:nvSpPr>
        <p:spPr>
          <a:xfrm>
            <a:off x="2796050" y="1927875"/>
            <a:ext cx="5571300" cy="255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 b="1" dirty="0"/>
              <a:t>Any questions?</a:t>
            </a:r>
            <a:endParaRPr sz="2400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 dirty="0"/>
              <a:t>You can find me at</a:t>
            </a:r>
            <a:endParaRPr sz="2400" dirty="0"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▸"/>
            </a:pPr>
            <a:r>
              <a:rPr lang="en-US" sz="2400" dirty="0"/>
              <a:t>manish_ratilal2002@yahoo.com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15945624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>
            <a:spLocks noGrp="1"/>
          </p:cNvSpPr>
          <p:nvPr>
            <p:ph type="subTitle" idx="1"/>
          </p:nvPr>
        </p:nvSpPr>
        <p:spPr>
          <a:xfrm>
            <a:off x="2096235" y="2426011"/>
            <a:ext cx="6465139" cy="7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 algn="just">
              <a:buClr>
                <a:schemeClr val="dk1"/>
              </a:buClr>
              <a:buSzPts val="4800"/>
            </a:pPr>
            <a:r>
              <a:rPr lang="en" sz="3200" b="1" dirty="0">
                <a:solidFill>
                  <a:schemeClr val="dk1"/>
                </a:solidFill>
                <a:latin typeface="Montserrat"/>
                <a:sym typeface="Montserrat"/>
              </a:rPr>
              <a:t>Let’s start with </a:t>
            </a:r>
            <a:r>
              <a:rPr lang="en" sz="3200" b="1" dirty="0">
                <a:solidFill>
                  <a:srgbClr val="00B0F0"/>
                </a:solidFill>
                <a:latin typeface="Montserrat"/>
                <a:sym typeface="Montserrat"/>
              </a:rPr>
              <a:t>Python</a:t>
            </a:r>
            <a:endParaRPr sz="3200" b="1" dirty="0">
              <a:solidFill>
                <a:srgbClr val="00B0F0"/>
              </a:solidFill>
              <a:latin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5829531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>
            <a:spLocks noGrp="1"/>
          </p:cNvSpPr>
          <p:nvPr>
            <p:ph type="title"/>
          </p:nvPr>
        </p:nvSpPr>
        <p:spPr>
          <a:xfrm>
            <a:off x="285865" y="1618658"/>
            <a:ext cx="18828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dirty="0">
                <a:solidFill>
                  <a:srgbClr val="FF66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Python</a:t>
            </a:r>
            <a:endParaRPr sz="2600" dirty="0">
              <a:solidFill>
                <a:srgbClr val="FF660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CB3535E-FAC8-48D9-A38C-0446EDB93829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2168665" y="241050"/>
            <a:ext cx="6902507" cy="3457010"/>
          </a:xfrm>
        </p:spPr>
        <p:txBody>
          <a:bodyPr/>
          <a:lstStyle/>
          <a:p>
            <a:pPr algn="just">
              <a:buFont typeface="Wingdings" panose="05000000000000000000" pitchFamily="2" charset="2"/>
              <a:buChar char="ü"/>
            </a:pPr>
            <a:r>
              <a:rPr lang="en-US" sz="2000" b="1" dirty="0">
                <a:solidFill>
                  <a:srgbClr val="7030A0"/>
                </a:solidFill>
                <a:latin typeface="verdana" panose="020B0604030504040204" pitchFamily="34" charset="0"/>
              </a:rPr>
              <a:t>A</a:t>
            </a:r>
            <a:r>
              <a:rPr lang="en-US" sz="2000" b="0" i="0" dirty="0">
                <a:solidFill>
                  <a:srgbClr val="7030A0"/>
                </a:solidFill>
                <a:effectLst/>
                <a:latin typeface="verdana" panose="020B0604030504040204" pitchFamily="34" charset="0"/>
              </a:rPr>
              <a:t> general purpose, dynamic, </a:t>
            </a:r>
            <a:r>
              <a:rPr lang="en-US" sz="2000" b="0" i="0" u="none" strike="noStrike" dirty="0">
                <a:solidFill>
                  <a:srgbClr val="7030A0"/>
                </a:solidFill>
                <a:effectLst/>
                <a:latin typeface="verdana" panose="020B060403050404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high-level</a:t>
            </a:r>
            <a:r>
              <a:rPr lang="en-US" sz="2000" b="0" i="0" dirty="0">
                <a:solidFill>
                  <a:srgbClr val="7030A0"/>
                </a:solidFill>
                <a:effectLst/>
                <a:latin typeface="verdana" panose="020B0604030504040204" pitchFamily="34" charset="0"/>
              </a:rPr>
              <a:t>, and interpreted </a:t>
            </a:r>
            <a:r>
              <a:rPr lang="en-US" sz="2000" dirty="0">
                <a:solidFill>
                  <a:srgbClr val="7030A0"/>
                </a:solidFill>
                <a:latin typeface="verdana" panose="020B0604030504040204" pitchFamily="34" charset="0"/>
              </a:rPr>
              <a:t>s</a:t>
            </a:r>
            <a:r>
              <a:rPr lang="en-US" sz="2000" b="0" i="0" dirty="0">
                <a:solidFill>
                  <a:srgbClr val="7030A0"/>
                </a:solidFill>
                <a:effectLst/>
                <a:latin typeface="verdana" panose="020B0604030504040204" pitchFamily="34" charset="0"/>
              </a:rPr>
              <a:t>cripting programming language. 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rgbClr val="000000"/>
                </a:solidFill>
                <a:latin typeface="verdana" panose="020B0604030504040204" pitchFamily="34" charset="0"/>
              </a:rPr>
              <a:t>S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imple, easy to learn and provision of  lots of high-level data structures.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rgbClr val="FF0066"/>
                </a:solidFill>
                <a:latin typeface="verdana" panose="020B0604030504040204" pitchFamily="34" charset="0"/>
              </a:rPr>
              <a:t>S</a:t>
            </a:r>
            <a:r>
              <a:rPr lang="en-US" sz="2000" b="0" i="0" dirty="0">
                <a:solidFill>
                  <a:srgbClr val="FF0066"/>
                </a:solidFill>
                <a:effectLst/>
                <a:latin typeface="verdana" panose="020B0604030504040204" pitchFamily="34" charset="0"/>
              </a:rPr>
              <a:t>upports </a:t>
            </a:r>
            <a:r>
              <a:rPr lang="en-US" sz="2000" b="0" i="1" dirty="0">
                <a:solidFill>
                  <a:srgbClr val="FF0066"/>
                </a:solidFill>
                <a:effectLst/>
                <a:latin typeface="verdana" panose="020B0604030504040204" pitchFamily="34" charset="0"/>
              </a:rPr>
              <a:t>multiple programming pattern</a:t>
            </a:r>
            <a:r>
              <a:rPr lang="en-US" sz="2000" b="0" i="0" dirty="0">
                <a:solidFill>
                  <a:srgbClr val="FF0066"/>
                </a:solidFill>
                <a:effectLst/>
                <a:latin typeface="verdana" panose="020B0604030504040204" pitchFamily="34" charset="0"/>
              </a:rPr>
              <a:t>, i.e. object-oriented, imperative, and functional(procedural) programming styles</a:t>
            </a:r>
          </a:p>
          <a:p>
            <a:pPr algn="just">
              <a:buFont typeface="Wingdings" panose="05000000000000000000" pitchFamily="2" charset="2"/>
              <a:buChar char="ü"/>
            </a:pPr>
            <a:endParaRPr lang="ko-KR" altLang="en-US" sz="2000" dirty="0">
              <a:solidFill>
                <a:srgbClr val="FF0066"/>
              </a:solidFill>
              <a:latin typeface="Arial" pitchFamily="34" charset="0"/>
              <a:cs typeface="Arial" pitchFamily="34" charset="0"/>
            </a:endParaRPr>
          </a:p>
          <a:p>
            <a:pPr algn="just">
              <a:buFont typeface="Wingdings" panose="05000000000000000000" pitchFamily="2" charset="2"/>
              <a:buChar char="ü"/>
            </a:pPr>
            <a:endParaRPr lang="en-IN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22D0BF-198B-483C-9A26-2F0D64719B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057" y="1042594"/>
            <a:ext cx="1152128" cy="576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5386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>
            <a:spLocks noGrp="1"/>
          </p:cNvSpPr>
          <p:nvPr>
            <p:ph type="title"/>
          </p:nvPr>
        </p:nvSpPr>
        <p:spPr>
          <a:xfrm>
            <a:off x="72828" y="1618658"/>
            <a:ext cx="18828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dirty="0">
                <a:solidFill>
                  <a:srgbClr val="FF66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History</a:t>
            </a:r>
            <a:endParaRPr sz="2600" dirty="0">
              <a:solidFill>
                <a:srgbClr val="FF660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CB3535E-FAC8-48D9-A38C-0446EDB93829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2168665" y="241050"/>
            <a:ext cx="6902507" cy="3457010"/>
          </a:xfrm>
        </p:spPr>
        <p:txBody>
          <a:bodyPr/>
          <a:lstStyle/>
          <a:p>
            <a:pPr algn="just">
              <a:buFont typeface="Wingdings" panose="05000000000000000000" pitchFamily="2" charset="2"/>
              <a:buChar char="ü"/>
            </a:pPr>
            <a:r>
              <a:rPr lang="en-US" sz="20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Invented by </a:t>
            </a:r>
            <a:r>
              <a:rPr lang="en-US" sz="2000" b="1" i="0" dirty="0">
                <a:effectLst/>
                <a:latin typeface="verdana" panose="020B0604030504040204" pitchFamily="34" charset="0"/>
              </a:rPr>
              <a:t>Guido van Rossum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in 1991 at CWI in Netherland. 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en-US" sz="2000" b="0" i="0" dirty="0">
                <a:solidFill>
                  <a:srgbClr val="0070C0"/>
                </a:solidFill>
                <a:effectLst/>
                <a:latin typeface="verdana" panose="020B0604030504040204" pitchFamily="34" charset="0"/>
              </a:rPr>
              <a:t>The idea has been taken from the ABC programming language.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rgbClr val="FFC000"/>
                </a:solidFill>
                <a:latin typeface="verdana" panose="020B0604030504040204" pitchFamily="34" charset="0"/>
              </a:rPr>
              <a:t>Name is picked up from the popular </a:t>
            </a:r>
            <a:r>
              <a:rPr lang="en-US" sz="2000" b="0" i="0" dirty="0">
                <a:solidFill>
                  <a:srgbClr val="FFC000"/>
                </a:solidFill>
                <a:effectLst/>
                <a:latin typeface="verdana" panose="020B0604030504040204" pitchFamily="34" charset="0"/>
              </a:rPr>
              <a:t>BBC comedy show , </a:t>
            </a:r>
            <a:r>
              <a:rPr lang="en-US" sz="2000" b="1" i="0" dirty="0">
                <a:solidFill>
                  <a:srgbClr val="FFC000"/>
                </a:solidFill>
                <a:effectLst/>
                <a:latin typeface="verdana" panose="020B0604030504040204" pitchFamily="34" charset="0"/>
              </a:rPr>
              <a:t>"Monty Python's Flying Circus"</a:t>
            </a:r>
            <a:r>
              <a:rPr lang="en-US" sz="2000" b="0" i="0" dirty="0">
                <a:solidFill>
                  <a:srgbClr val="FFC000"/>
                </a:solidFill>
                <a:effectLst/>
                <a:latin typeface="verdana" panose="020B0604030504040204" pitchFamily="34" charset="0"/>
              </a:rPr>
              <a:t>.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en-US" sz="2000" b="0" dirty="0">
                <a:solidFill>
                  <a:srgbClr val="FF33CC"/>
                </a:solidFill>
                <a:effectLst/>
                <a:latin typeface="verdana" panose="020B0604030504040204" pitchFamily="34" charset="0"/>
              </a:rPr>
              <a:t>In 1994, Python 1.0 was released with new features like lambda, map, filter, and reduce.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en-US" sz="2000" b="0" dirty="0">
                <a:solidFill>
                  <a:srgbClr val="00FF00"/>
                </a:solidFill>
                <a:effectLst/>
                <a:latin typeface="verdana" panose="020B0604030504040204" pitchFamily="34" charset="0"/>
              </a:rPr>
              <a:t>In 2000, Python 2.0 added new features i.e. list comprehensions, garbage collection systems.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en-US" sz="2000" b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On December 3, 2008, Python 3.0 was released. </a:t>
            </a:r>
            <a:endParaRPr lang="ko-KR" altLang="en-US" sz="2000" dirty="0">
              <a:latin typeface="Arial" pitchFamily="34" charset="0"/>
              <a:cs typeface="Arial" pitchFamily="34" charset="0"/>
            </a:endParaRPr>
          </a:p>
          <a:p>
            <a:pPr algn="just">
              <a:buFont typeface="Wingdings" panose="05000000000000000000" pitchFamily="2" charset="2"/>
              <a:buChar char="ü"/>
            </a:pPr>
            <a:endParaRPr lang="en-IN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57BA9D-363C-4055-B599-F83E6D75AF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560" y="1042594"/>
            <a:ext cx="1152128" cy="576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917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14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456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66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66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83" tmFilter="0, 0; 0.125,0.2665; 0.25,0.4; 0.375,0.465; 0.5,0.5;  0.625,0.535; 0.75,0.6; 0.875,0.7335; 1,1">
                                          <p:stCondLst>
                                            <p:cond delay="331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41" tmFilter="0, 0; 0.125,0.2665; 0.25,0.4; 0.375,0.465; 0.5,0.5;  0.625,0.535; 0.75,0.6; 0.875,0.7335; 1,1">
                                          <p:stCondLst>
                                            <p:cond delay="41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5" dur="7">
                                          <p:stCondLst>
                                            <p:cond delay="16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6" dur="41" decel="50000">
                                          <p:stCondLst>
                                            <p:cond delay="16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7">
                                          <p:stCondLst>
                                            <p:cond delay="32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8" dur="41" decel="50000">
                                          <p:stCondLst>
                                            <p:cond delay="335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7">
                                          <p:stCondLst>
                                            <p:cond delay="41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0" dur="41" decel="50000">
                                          <p:stCondLst>
                                            <p:cond delay="417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7">
                                          <p:stCondLst>
                                            <p:cond delay="45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2" dur="41" decel="50000">
                                          <p:stCondLst>
                                            <p:cond delay="45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14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456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66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66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83" tmFilter="0, 0; 0.125,0.2665; 0.25,0.4; 0.375,0.465; 0.5,0.5;  0.625,0.535; 0.75,0.6; 0.875,0.7335; 1,1">
                                          <p:stCondLst>
                                            <p:cond delay="331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41" tmFilter="0, 0; 0.125,0.2665; 0.25,0.4; 0.375,0.465; 0.5,0.5;  0.625,0.535; 0.75,0.6; 0.875,0.7335; 1,1">
                                          <p:stCondLst>
                                            <p:cond delay="41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7" dur="7">
                                          <p:stCondLst>
                                            <p:cond delay="16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8" dur="41" decel="50000">
                                          <p:stCondLst>
                                            <p:cond delay="16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9" dur="7">
                                          <p:stCondLst>
                                            <p:cond delay="32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0" dur="41" decel="50000">
                                          <p:stCondLst>
                                            <p:cond delay="335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1" dur="7">
                                          <p:stCondLst>
                                            <p:cond delay="41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2" dur="41" decel="50000">
                                          <p:stCondLst>
                                            <p:cond delay="417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3" dur="7">
                                          <p:stCondLst>
                                            <p:cond delay="45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4" dur="41" decel="50000">
                                          <p:stCondLst>
                                            <p:cond delay="45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>
            <a:spLocks noGrp="1"/>
          </p:cNvSpPr>
          <p:nvPr>
            <p:ph type="title"/>
          </p:nvPr>
        </p:nvSpPr>
        <p:spPr>
          <a:xfrm>
            <a:off x="72827" y="1618658"/>
            <a:ext cx="2314323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FF66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Features</a:t>
            </a:r>
            <a:endParaRPr sz="2400" dirty="0">
              <a:solidFill>
                <a:srgbClr val="FF660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CB3535E-FAC8-48D9-A38C-0446EDB93829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2168665" y="241050"/>
            <a:ext cx="6902507" cy="3457010"/>
          </a:xfrm>
        </p:spPr>
        <p:txBody>
          <a:bodyPr/>
          <a:lstStyle/>
          <a:p>
            <a:pPr algn="just">
              <a:buFont typeface="Wingdings" panose="05000000000000000000" pitchFamily="2" charset="2"/>
              <a:buChar char="ü"/>
            </a:pPr>
            <a:r>
              <a:rPr lang="en-US" sz="20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Free and Open Source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en-US" sz="20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Interpreted (quick prototyping)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rgbClr val="000000"/>
                </a:solidFill>
                <a:latin typeface="verdana" panose="020B0604030504040204" pitchFamily="34" charset="0"/>
              </a:rPr>
              <a:t>Cross Platform(Windows/Linux/Mac)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en-US" sz="20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Dynamic(No explicit type declaration)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rgbClr val="000000"/>
                </a:solidFill>
                <a:latin typeface="verdana" panose="020B0604030504040204" pitchFamily="34" charset="0"/>
              </a:rPr>
              <a:t>Numerous Libraries(</a:t>
            </a:r>
            <a:r>
              <a:rPr lang="en-IN" sz="2000" dirty="0">
                <a:solidFill>
                  <a:srgbClr val="000000"/>
                </a:solidFill>
                <a:latin typeface="verdana" panose="020B0604030504040204" pitchFamily="34" charset="0"/>
              </a:rPr>
              <a:t>Tensor flow, Pandas, </a:t>
            </a:r>
            <a:r>
              <a:rPr lang="en-IN" sz="2000" dirty="0" err="1">
                <a:solidFill>
                  <a:srgbClr val="000000"/>
                </a:solidFill>
                <a:latin typeface="verdana" panose="020B0604030504040204" pitchFamily="34" charset="0"/>
              </a:rPr>
              <a:t>Numpy</a:t>
            </a:r>
            <a:r>
              <a:rPr lang="en-IN" sz="2000" dirty="0">
                <a:solidFill>
                  <a:srgbClr val="000000"/>
                </a:solidFill>
                <a:latin typeface="verdana" panose="020B0604030504040204" pitchFamily="34" charset="0"/>
              </a:rPr>
              <a:t>, </a:t>
            </a:r>
            <a:r>
              <a:rPr lang="en-IN" sz="2000" dirty="0" err="1">
                <a:solidFill>
                  <a:srgbClr val="000000"/>
                </a:solidFill>
                <a:latin typeface="verdana" panose="020B0604030504040204" pitchFamily="34" charset="0"/>
              </a:rPr>
              <a:t>Keras</a:t>
            </a:r>
            <a:r>
              <a:rPr lang="en-IN" sz="2000" dirty="0">
                <a:solidFill>
                  <a:srgbClr val="000000"/>
                </a:solidFill>
                <a:latin typeface="verdana" panose="020B0604030504040204" pitchFamily="34" charset="0"/>
              </a:rPr>
              <a:t>, and </a:t>
            </a:r>
            <a:r>
              <a:rPr lang="en-IN" sz="2000" dirty="0" err="1">
                <a:solidFill>
                  <a:srgbClr val="000000"/>
                </a:solidFill>
                <a:latin typeface="verdana" panose="020B0604030504040204" pitchFamily="34" charset="0"/>
              </a:rPr>
              <a:t>Pytorch</a:t>
            </a:r>
            <a:r>
              <a:rPr lang="en-IN" sz="2000" dirty="0">
                <a:solidFill>
                  <a:srgbClr val="000000"/>
                </a:solidFill>
                <a:latin typeface="verdana" panose="020B0604030504040204" pitchFamily="34" charset="0"/>
              </a:rPr>
              <a:t>, etc. Django, flask, pyramids frameworks for Python web development.</a:t>
            </a:r>
            <a:r>
              <a:rPr lang="en-US" sz="2000" dirty="0">
                <a:solidFill>
                  <a:srgbClr val="000000"/>
                </a:solidFill>
                <a:latin typeface="verdana" panose="020B0604030504040204" pitchFamily="34" charset="0"/>
              </a:rPr>
              <a:t>)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en-US" sz="20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GUI support (PyQT5,Tkinter, 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Kivy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, etc.)</a:t>
            </a:r>
          </a:p>
          <a:p>
            <a:pPr algn="just">
              <a:buFont typeface="Wingdings" panose="05000000000000000000" pitchFamily="2" charset="2"/>
              <a:buChar char="ü"/>
            </a:pPr>
            <a:endParaRPr lang="en-IN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404C71-CF65-4B1C-A94E-7455A6B43E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848" y="1042594"/>
            <a:ext cx="1152128" cy="576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2249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14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456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66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6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83" tmFilter="0, 0; 0.125,0.2665; 0.25,0.4; 0.375,0.465; 0.5,0.5;  0.625,0.535; 0.75,0.6; 0.875,0.7335; 1,1">
                                          <p:stCondLst>
                                            <p:cond delay="331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41" tmFilter="0, 0; 0.125,0.2665; 0.25,0.4; 0.375,0.465; 0.5,0.5;  0.625,0.535; 0.75,0.6; 0.875,0.7335; 1,1">
                                          <p:stCondLst>
                                            <p:cond delay="41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7">
                                          <p:stCondLst>
                                            <p:cond delay="16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41" decel="50000">
                                          <p:stCondLst>
                                            <p:cond delay="16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7">
                                          <p:stCondLst>
                                            <p:cond delay="32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41" decel="50000">
                                          <p:stCondLst>
                                            <p:cond delay="335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7">
                                          <p:stCondLst>
                                            <p:cond delay="41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41" decel="50000">
                                          <p:stCondLst>
                                            <p:cond delay="417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7">
                                          <p:stCondLst>
                                            <p:cond delay="45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41" decel="50000">
                                          <p:stCondLst>
                                            <p:cond delay="45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>
            <a:spLocks noGrp="1"/>
          </p:cNvSpPr>
          <p:nvPr>
            <p:ph type="title"/>
          </p:nvPr>
        </p:nvSpPr>
        <p:spPr>
          <a:xfrm>
            <a:off x="0" y="1837669"/>
            <a:ext cx="2411427" cy="4690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solidFill>
                  <a:srgbClr val="FF66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Applications</a:t>
            </a:r>
            <a:endParaRPr sz="2200" dirty="0">
              <a:solidFill>
                <a:srgbClr val="FF660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CB3535E-FAC8-48D9-A38C-0446EDB93829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2597543" y="4495084"/>
            <a:ext cx="6902507" cy="173978"/>
          </a:xfrm>
        </p:spPr>
        <p:txBody>
          <a:bodyPr/>
          <a:lstStyle/>
          <a:p>
            <a:pPr marL="76200" indent="0" algn="just">
              <a:buNone/>
            </a:pPr>
            <a:r>
              <a:rPr lang="en-IN" sz="2000" dirty="0"/>
              <a:t>https://www.javatpoint.com/python-applications</a:t>
            </a:r>
          </a:p>
        </p:txBody>
      </p:sp>
      <p:pic>
        <p:nvPicPr>
          <p:cNvPr id="1026" name="Picture 2" descr="Python Applications">
            <a:extLst>
              <a:ext uri="{FF2B5EF4-FFF2-40B4-BE49-F238E27FC236}">
                <a16:creationId xmlns:a16="http://schemas.microsoft.com/office/drawing/2014/main" id="{4E6F412A-04D8-45BE-8713-CE4F596E6D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4254" y="316643"/>
            <a:ext cx="6392709" cy="3980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774BEAE-46C3-49D7-83A2-6BA87B62CA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848" y="1042594"/>
            <a:ext cx="1152128" cy="576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88199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>
            <a:spLocks noGrp="1"/>
          </p:cNvSpPr>
          <p:nvPr>
            <p:ph type="title"/>
          </p:nvPr>
        </p:nvSpPr>
        <p:spPr>
          <a:xfrm>
            <a:off x="234668" y="1837669"/>
            <a:ext cx="1448475" cy="47665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solidFill>
                  <a:srgbClr val="FF66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Issues</a:t>
            </a:r>
            <a:endParaRPr sz="2200" dirty="0">
              <a:solidFill>
                <a:srgbClr val="FF660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CB3535E-FAC8-48D9-A38C-0446EDB93829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2087744" y="3988199"/>
            <a:ext cx="6902507" cy="173978"/>
          </a:xfrm>
        </p:spPr>
        <p:txBody>
          <a:bodyPr/>
          <a:lstStyle/>
          <a:p>
            <a:pPr marL="76200" indent="0" algn="just">
              <a:buNone/>
            </a:pPr>
            <a:r>
              <a:rPr lang="en-IN" sz="2000" dirty="0"/>
              <a:t>https://www.geeksforgeeks.org/disadvantages-of-python/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774BEAE-46C3-49D7-83A2-6BA87B62CA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848" y="1042594"/>
            <a:ext cx="1152128" cy="576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CFF4980-2527-4749-A479-CE3738795D2E}"/>
              </a:ext>
            </a:extLst>
          </p:cNvPr>
          <p:cNvSpPr txBox="1"/>
          <p:nvPr/>
        </p:nvSpPr>
        <p:spPr>
          <a:xfrm>
            <a:off x="2597543" y="291313"/>
            <a:ext cx="6392708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sz="2000" b="1" dirty="0">
                <a:latin typeface="+mn-lt"/>
              </a:rPr>
              <a:t>Speed </a:t>
            </a:r>
            <a:r>
              <a:rPr lang="en-US" sz="2000" dirty="0">
                <a:latin typeface="+mn-lt"/>
              </a:rPr>
              <a:t>: Slow speed due to interpreted language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sz="2000" dirty="0">
                <a:latin typeface="+mn-lt"/>
              </a:rPr>
              <a:t>Not suitable for Mobile Development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sz="2000" b="1" dirty="0">
                <a:latin typeface="+mn-lt"/>
              </a:rPr>
              <a:t>Memory Consumption: </a:t>
            </a:r>
            <a:r>
              <a:rPr lang="en-US" sz="2000" dirty="0">
                <a:latin typeface="+mn-lt"/>
              </a:rPr>
              <a:t>Due to dynamic typing takes more memory for providing flexibility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sz="2000" b="1" dirty="0">
                <a:latin typeface="+mn-lt"/>
              </a:rPr>
              <a:t>Database Access: </a:t>
            </a:r>
            <a:r>
              <a:rPr lang="en-US" sz="2000" dirty="0">
                <a:latin typeface="+mn-lt"/>
              </a:rPr>
              <a:t>Primitive and underdeveloped structure compared to ODBC or JDBC. Not good to handle complex legacy data in enterprise applications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sz="2000" b="1" i="0" dirty="0">
                <a:effectLst/>
                <a:latin typeface="+mn-lt"/>
              </a:rPr>
              <a:t>Runtime Errors: </a:t>
            </a:r>
            <a:r>
              <a:rPr lang="en-US" sz="2000" dirty="0">
                <a:latin typeface="+mn-lt"/>
              </a:rPr>
              <a:t>Requires more testing and has errors that only show up at runtime because of dynamically typed.</a:t>
            </a:r>
            <a:endParaRPr lang="en-IN" sz="2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02012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14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456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66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66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83" tmFilter="0, 0; 0.125,0.2665; 0.25,0.4; 0.375,0.465; 0.5,0.5;  0.625,0.535; 0.75,0.6; 0.875,0.7335; 1,1">
                                          <p:stCondLst>
                                            <p:cond delay="331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41" tmFilter="0, 0; 0.125,0.2665; 0.25,0.4; 0.375,0.465; 0.5,0.5;  0.625,0.535; 0.75,0.6; 0.875,0.7335; 1,1">
                                          <p:stCondLst>
                                            <p:cond delay="41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9" dur="7">
                                          <p:stCondLst>
                                            <p:cond delay="162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0" dur="41" decel="50000">
                                          <p:stCondLst>
                                            <p:cond delay="16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7">
                                          <p:stCondLst>
                                            <p:cond delay="328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2" dur="41" decel="50000">
                                          <p:stCondLst>
                                            <p:cond delay="335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7">
                                          <p:stCondLst>
                                            <p:cond delay="41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4" dur="41" decel="50000">
                                          <p:stCondLst>
                                            <p:cond delay="417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7">
                                          <p:stCondLst>
                                            <p:cond delay="452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6" dur="41" decel="50000">
                                          <p:stCondLst>
                                            <p:cond delay="45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14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456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66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66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83" tmFilter="0, 0; 0.125,0.2665; 0.25,0.4; 0.375,0.465; 0.5,0.5;  0.625,0.535; 0.75,0.6; 0.875,0.7335; 1,1">
                                          <p:stCondLst>
                                            <p:cond delay="331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41" tmFilter="0, 0; 0.125,0.2665; 0.25,0.4; 0.375,0.465; 0.5,0.5;  0.625,0.535; 0.75,0.6; 0.875,0.7335; 1,1">
                                          <p:stCondLst>
                                            <p:cond delay="41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2" dur="7">
                                          <p:stCondLst>
                                            <p:cond delay="162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3" dur="41" decel="50000">
                                          <p:stCondLst>
                                            <p:cond delay="16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4" dur="7">
                                          <p:stCondLst>
                                            <p:cond delay="328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5" dur="41" decel="50000">
                                          <p:stCondLst>
                                            <p:cond delay="335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6" dur="7">
                                          <p:stCondLst>
                                            <p:cond delay="41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7" dur="41" decel="50000">
                                          <p:stCondLst>
                                            <p:cond delay="417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8" dur="7">
                                          <p:stCondLst>
                                            <p:cond delay="452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9" dur="41" decel="50000">
                                          <p:stCondLst>
                                            <p:cond delay="45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Aemelia template">
  <a:themeElements>
    <a:clrScheme name="Custom 347">
      <a:dk1>
        <a:srgbClr val="073763"/>
      </a:dk1>
      <a:lt1>
        <a:srgbClr val="FFFFFF"/>
      </a:lt1>
      <a:dk2>
        <a:srgbClr val="3F4247"/>
      </a:dk2>
      <a:lt2>
        <a:srgbClr val="CFD9E1"/>
      </a:lt2>
      <a:accent1>
        <a:srgbClr val="6FA8DC"/>
      </a:accent1>
      <a:accent2>
        <a:srgbClr val="0B5394"/>
      </a:accent2>
      <a:accent3>
        <a:srgbClr val="9FC5E8"/>
      </a:accent3>
      <a:accent4>
        <a:srgbClr val="CFD9E1"/>
      </a:accent4>
      <a:accent5>
        <a:srgbClr val="A1EFFF"/>
      </a:accent5>
      <a:accent6>
        <a:srgbClr val="5AB1C9"/>
      </a:accent6>
      <a:hlink>
        <a:srgbClr val="0B5394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FAC0FCDDB419E41B0E3DF0624D341D0" ma:contentTypeVersion="0" ma:contentTypeDescription="Create a new document." ma:contentTypeScope="" ma:versionID="5f9e1a9c9df8d2389781d8efbef2e00a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0967b7be50301903c78f9c39c6fd9af8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2CBC4386-7452-456C-905C-AD8C65E70599}"/>
</file>

<file path=customXml/itemProps2.xml><?xml version="1.0" encoding="utf-8"?>
<ds:datastoreItem xmlns:ds="http://schemas.openxmlformats.org/officeDocument/2006/customXml" ds:itemID="{17DC4810-0440-405B-BE61-AB23C9E94B37}"/>
</file>

<file path=customXml/itemProps3.xml><?xml version="1.0" encoding="utf-8"?>
<ds:datastoreItem xmlns:ds="http://schemas.openxmlformats.org/officeDocument/2006/customXml" ds:itemID="{389C3C69-BD47-4B19-9A40-A740D29409EF}"/>
</file>

<file path=docProps/app.xml><?xml version="1.0" encoding="utf-8"?>
<Properties xmlns="http://schemas.openxmlformats.org/officeDocument/2006/extended-properties" xmlns:vt="http://schemas.openxmlformats.org/officeDocument/2006/docPropsVTypes">
  <TotalTime>895</TotalTime>
  <Words>837</Words>
  <Application>Microsoft Office PowerPoint</Application>
  <PresentationFormat>On-screen Show (16:9)</PresentationFormat>
  <Paragraphs>89</Paragraphs>
  <Slides>31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8" baseType="lpstr">
      <vt:lpstr>Arial</vt:lpstr>
      <vt:lpstr>verdana</vt:lpstr>
      <vt:lpstr>Wingdings</vt:lpstr>
      <vt:lpstr>verdana</vt:lpstr>
      <vt:lpstr>Montserrat</vt:lpstr>
      <vt:lpstr>Roboto</vt:lpstr>
      <vt:lpstr>Aemelia template</vt:lpstr>
      <vt:lpstr>Introduction to Python</vt:lpstr>
      <vt:lpstr>PowerPoint Presentation</vt:lpstr>
      <vt:lpstr>Students will be able to:</vt:lpstr>
      <vt:lpstr>PowerPoint Presentation</vt:lpstr>
      <vt:lpstr>Python</vt:lpstr>
      <vt:lpstr>History</vt:lpstr>
      <vt:lpstr>Features</vt:lpstr>
      <vt:lpstr>Applications</vt:lpstr>
      <vt:lpstr>Issues</vt:lpstr>
      <vt:lpstr>PowerPoint Presentation</vt:lpstr>
      <vt:lpstr>Download</vt:lpstr>
      <vt:lpstr>Download</vt:lpstr>
      <vt:lpstr>Installation</vt:lpstr>
      <vt:lpstr>Installation</vt:lpstr>
      <vt:lpstr>Installation</vt:lpstr>
      <vt:lpstr>Hello World  Program on  Shell</vt:lpstr>
      <vt:lpstr>Hello World  Program on  Sublime Text</vt:lpstr>
      <vt:lpstr>Hello World  Program on  PyCharm</vt:lpstr>
      <vt:lpstr>Hello World  Program on  Spyder</vt:lpstr>
      <vt:lpstr>PowerPoint Presentation</vt:lpstr>
      <vt:lpstr>PowerPoint Presentation</vt:lpstr>
      <vt:lpstr>#Whenever a Python program is called, Python will check, if a compiled version with the .pyc suffix exists and has newer than the file with the .py. If such a file exists, Python will load the byte code.   #If byte code is not present, Python will create the byte code before it starts the execution of the program.    #Execution of a Python program means execution of the byte code on the Python Virtual Machine (PVM).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References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Python</dc:title>
  <dc:creator>mrs</dc:creator>
  <cp:lastModifiedBy>Manish Solanki</cp:lastModifiedBy>
  <cp:revision>59</cp:revision>
  <dcterms:modified xsi:type="dcterms:W3CDTF">2022-02-20T19:25:33Z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0x010100EFAC0FCDDB419E41B0E3DF0624D341D0</vt:lpwstr>
  </property>
</Properties>
</file>